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notesMasterIdLst>
    <p:notesMasterId r:id="rId4"/>
  </p:notesMasterIdLst>
  <p:sldIdLst>
    <p:sldId id="256" r:id="rId2"/>
    <p:sldId id="257" r:id="rId3"/>
  </p:sldIdLst>
  <p:sldSz cx="10058400" cy="7772400"/>
  <p:notesSz cx="6858000" cy="9144000"/>
  <p:defaultTextStyle>
    <a:defPPr>
      <a:defRPr lang="en-US"/>
    </a:defPPr>
    <a:lvl1pPr marL="0" algn="l" defTabSz="45714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1pPr>
    <a:lvl2pPr marL="457146" algn="l" defTabSz="45714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2pPr>
    <a:lvl3pPr marL="914294" algn="l" defTabSz="45714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3pPr>
    <a:lvl4pPr marL="1371440" algn="l" defTabSz="45714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4pPr>
    <a:lvl5pPr marL="1828586" algn="l" defTabSz="45714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5pPr>
    <a:lvl6pPr marL="2285732" algn="l" defTabSz="45714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6pPr>
    <a:lvl7pPr marL="2742880" algn="l" defTabSz="45714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7pPr>
    <a:lvl8pPr marL="3200026" algn="l" defTabSz="45714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8pPr>
    <a:lvl9pPr marL="3657172" algn="l" defTabSz="457146" rtl="0" eaLnBrk="1" latinLnBrk="0" hangingPunct="1">
      <a:defRPr sz="17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" userDrawn="1">
          <p15:clr>
            <a:srgbClr val="A4A3A4"/>
          </p15:clr>
        </p15:guide>
        <p15:guide id="2" orient="horz" pos="4840" userDrawn="1">
          <p15:clr>
            <a:srgbClr val="A4A3A4"/>
          </p15:clr>
        </p15:guide>
        <p15:guide id="3" pos="54" userDrawn="1">
          <p15:clr>
            <a:srgbClr val="A4A3A4"/>
          </p15:clr>
        </p15:guide>
        <p15:guide id="4" pos="2217" userDrawn="1">
          <p15:clr>
            <a:srgbClr val="A4A3A4"/>
          </p15:clr>
        </p15:guide>
        <p15:guide id="5" orient="horz" pos="299" userDrawn="1">
          <p15:clr>
            <a:srgbClr val="A4A3A4"/>
          </p15:clr>
        </p15:guide>
        <p15:guide id="6" orient="horz" pos="49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52"/>
    <p:restoredTop sz="96327"/>
  </p:normalViewPr>
  <p:slideViewPr>
    <p:cSldViewPr snapToGrid="0">
      <p:cViewPr>
        <p:scale>
          <a:sx n="115" d="100"/>
          <a:sy n="115" d="100"/>
        </p:scale>
        <p:origin x="2216" y="152"/>
      </p:cViewPr>
      <p:guideLst>
        <p:guide orient="horz" pos="56"/>
        <p:guide orient="horz" pos="4840"/>
        <p:guide pos="54"/>
        <p:guide pos="2217"/>
        <p:guide orient="horz" pos="299"/>
        <p:guide orient="horz" pos="49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8B1D13-3164-B74A-9674-8B9117069F60}" type="datetimeFigureOut">
              <a:rPr lang="en-US" smtClean="0"/>
              <a:t>8/12/25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3513" y="1143000"/>
            <a:ext cx="39909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29A602-62FB-8945-BC90-6DBDACAF0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296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35089" rtl="0" eaLnBrk="1" latinLnBrk="0" hangingPunct="1">
      <a:defRPr sz="1490" kern="1200">
        <a:solidFill>
          <a:schemeClr val="tx1"/>
        </a:solidFill>
        <a:latin typeface="+mn-lt"/>
        <a:ea typeface="+mn-ea"/>
        <a:cs typeface="+mn-cs"/>
      </a:defRPr>
    </a:lvl1pPr>
    <a:lvl2pPr marL="567545" algn="l" defTabSz="1135089" rtl="0" eaLnBrk="1" latinLnBrk="0" hangingPunct="1">
      <a:defRPr sz="1490" kern="1200">
        <a:solidFill>
          <a:schemeClr val="tx1"/>
        </a:solidFill>
        <a:latin typeface="+mn-lt"/>
        <a:ea typeface="+mn-ea"/>
        <a:cs typeface="+mn-cs"/>
      </a:defRPr>
    </a:lvl2pPr>
    <a:lvl3pPr marL="1135089" algn="l" defTabSz="1135089" rtl="0" eaLnBrk="1" latinLnBrk="0" hangingPunct="1">
      <a:defRPr sz="1490" kern="1200">
        <a:solidFill>
          <a:schemeClr val="tx1"/>
        </a:solidFill>
        <a:latin typeface="+mn-lt"/>
        <a:ea typeface="+mn-ea"/>
        <a:cs typeface="+mn-cs"/>
      </a:defRPr>
    </a:lvl3pPr>
    <a:lvl4pPr marL="1702636" algn="l" defTabSz="1135089" rtl="0" eaLnBrk="1" latinLnBrk="0" hangingPunct="1">
      <a:defRPr sz="1490" kern="1200">
        <a:solidFill>
          <a:schemeClr val="tx1"/>
        </a:solidFill>
        <a:latin typeface="+mn-lt"/>
        <a:ea typeface="+mn-ea"/>
        <a:cs typeface="+mn-cs"/>
      </a:defRPr>
    </a:lvl4pPr>
    <a:lvl5pPr marL="2270179" algn="l" defTabSz="1135089" rtl="0" eaLnBrk="1" latinLnBrk="0" hangingPunct="1">
      <a:defRPr sz="1490" kern="1200">
        <a:solidFill>
          <a:schemeClr val="tx1"/>
        </a:solidFill>
        <a:latin typeface="+mn-lt"/>
        <a:ea typeface="+mn-ea"/>
        <a:cs typeface="+mn-cs"/>
      </a:defRPr>
    </a:lvl5pPr>
    <a:lvl6pPr marL="2837724" algn="l" defTabSz="1135089" rtl="0" eaLnBrk="1" latinLnBrk="0" hangingPunct="1">
      <a:defRPr sz="1490" kern="1200">
        <a:solidFill>
          <a:schemeClr val="tx1"/>
        </a:solidFill>
        <a:latin typeface="+mn-lt"/>
        <a:ea typeface="+mn-ea"/>
        <a:cs typeface="+mn-cs"/>
      </a:defRPr>
    </a:lvl6pPr>
    <a:lvl7pPr marL="3405268" algn="l" defTabSz="1135089" rtl="0" eaLnBrk="1" latinLnBrk="0" hangingPunct="1">
      <a:defRPr sz="1490" kern="1200">
        <a:solidFill>
          <a:schemeClr val="tx1"/>
        </a:solidFill>
        <a:latin typeface="+mn-lt"/>
        <a:ea typeface="+mn-ea"/>
        <a:cs typeface="+mn-cs"/>
      </a:defRPr>
    </a:lvl7pPr>
    <a:lvl8pPr marL="3972815" algn="l" defTabSz="1135089" rtl="0" eaLnBrk="1" latinLnBrk="0" hangingPunct="1">
      <a:defRPr sz="1490" kern="1200">
        <a:solidFill>
          <a:schemeClr val="tx1"/>
        </a:solidFill>
        <a:latin typeface="+mn-lt"/>
        <a:ea typeface="+mn-ea"/>
        <a:cs typeface="+mn-cs"/>
      </a:defRPr>
    </a:lvl8pPr>
    <a:lvl9pPr marL="4540359" algn="l" defTabSz="1135089" rtl="0" eaLnBrk="1" latinLnBrk="0" hangingPunct="1">
      <a:defRPr sz="149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80" y="1272011"/>
            <a:ext cx="8549640" cy="2705947"/>
          </a:xfrm>
        </p:spPr>
        <p:txBody>
          <a:bodyPr anchor="b"/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7300" y="4082310"/>
            <a:ext cx="7543800" cy="1876530"/>
          </a:xfrm>
        </p:spPr>
        <p:txBody>
          <a:bodyPr/>
          <a:lstStyle>
            <a:lvl1pPr marL="0" indent="0" algn="ctr">
              <a:buNone/>
              <a:defRPr sz="2640"/>
            </a:lvl1pPr>
            <a:lvl2pPr marL="502920" indent="0" algn="ctr">
              <a:buNone/>
              <a:defRPr sz="2200"/>
            </a:lvl2pPr>
            <a:lvl3pPr marL="1005840" indent="0" algn="ctr">
              <a:buNone/>
              <a:defRPr sz="1980"/>
            </a:lvl3pPr>
            <a:lvl4pPr marL="1508760" indent="0" algn="ctr">
              <a:buNone/>
              <a:defRPr sz="1760"/>
            </a:lvl4pPr>
            <a:lvl5pPr marL="2011680" indent="0" algn="ctr">
              <a:buNone/>
              <a:defRPr sz="1760"/>
            </a:lvl5pPr>
            <a:lvl6pPr marL="2514600" indent="0" algn="ctr">
              <a:buNone/>
              <a:defRPr sz="1760"/>
            </a:lvl6pPr>
            <a:lvl7pPr marL="3017520" indent="0" algn="ctr">
              <a:buNone/>
              <a:defRPr sz="1760"/>
            </a:lvl7pPr>
            <a:lvl8pPr marL="3520440" indent="0" algn="ctr">
              <a:buNone/>
              <a:defRPr sz="1760"/>
            </a:lvl8pPr>
            <a:lvl9pPr marL="4023360" indent="0" algn="ctr">
              <a:buNone/>
              <a:defRPr sz="1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BD153-2E53-D344-B077-945DAAB4C9DE}" type="datetimeFigureOut">
              <a:rPr lang="en-US" smtClean="0"/>
              <a:t>8/12/25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C3922-E47D-CF46-BE66-E2E8FF296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848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BD153-2E53-D344-B077-945DAAB4C9DE}" type="datetimeFigureOut">
              <a:rPr lang="en-US" smtClean="0"/>
              <a:t>8/12/25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C3922-E47D-CF46-BE66-E2E8FF296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278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98046" y="413808"/>
            <a:ext cx="2168843" cy="65867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1515" y="413808"/>
            <a:ext cx="6380798" cy="65867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BD153-2E53-D344-B077-945DAAB4C9DE}" type="datetimeFigureOut">
              <a:rPr lang="en-US" smtClean="0"/>
              <a:t>8/12/25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C3922-E47D-CF46-BE66-E2E8FF296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149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BD153-2E53-D344-B077-945DAAB4C9DE}" type="datetimeFigureOut">
              <a:rPr lang="en-US" smtClean="0"/>
              <a:t>8/12/25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C3922-E47D-CF46-BE66-E2E8FF296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7346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6277" y="1937704"/>
            <a:ext cx="8675370" cy="3233103"/>
          </a:xfrm>
        </p:spPr>
        <p:txBody>
          <a:bodyPr anchor="b"/>
          <a:lstStyle>
            <a:lvl1pPr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6277" y="5201393"/>
            <a:ext cx="8675370" cy="1700213"/>
          </a:xfrm>
        </p:spPr>
        <p:txBody>
          <a:bodyPr/>
          <a:lstStyle>
            <a:lvl1pPr marL="0" indent="0">
              <a:buNone/>
              <a:defRPr sz="2640">
                <a:solidFill>
                  <a:schemeClr val="tx1"/>
                </a:solidFill>
              </a:defRPr>
            </a:lvl1pPr>
            <a:lvl2pPr marL="5029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2pPr>
            <a:lvl3pPr marL="1005840" indent="0">
              <a:buNone/>
              <a:defRPr sz="1980">
                <a:solidFill>
                  <a:schemeClr val="tx1">
                    <a:tint val="75000"/>
                  </a:schemeClr>
                </a:solidFill>
              </a:defRPr>
            </a:lvl3pPr>
            <a:lvl4pPr marL="15087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4pPr>
            <a:lvl5pPr marL="201168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5pPr>
            <a:lvl6pPr marL="251460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6pPr>
            <a:lvl7pPr marL="301752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7pPr>
            <a:lvl8pPr marL="352044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8pPr>
            <a:lvl9pPr marL="4023360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BD153-2E53-D344-B077-945DAAB4C9DE}" type="datetimeFigureOut">
              <a:rPr lang="en-US" smtClean="0"/>
              <a:t>8/12/25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C3922-E47D-CF46-BE66-E2E8FF296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501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1515" y="2069043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2065" y="2069043"/>
            <a:ext cx="4274820" cy="49315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BD153-2E53-D344-B077-945DAAB4C9DE}" type="datetimeFigureOut">
              <a:rPr lang="en-US" smtClean="0"/>
              <a:t>8/12/25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C3922-E47D-CF46-BE66-E2E8FF296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4698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413812"/>
            <a:ext cx="8675370" cy="1502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2826" y="1905319"/>
            <a:ext cx="4255174" cy="933768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2826" y="2839086"/>
            <a:ext cx="4255174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2067" y="1905319"/>
            <a:ext cx="4276130" cy="933768"/>
          </a:xfrm>
        </p:spPr>
        <p:txBody>
          <a:bodyPr anchor="b"/>
          <a:lstStyle>
            <a:lvl1pPr marL="0" indent="0">
              <a:buNone/>
              <a:defRPr sz="2640" b="1"/>
            </a:lvl1pPr>
            <a:lvl2pPr marL="502920" indent="0">
              <a:buNone/>
              <a:defRPr sz="2200" b="1"/>
            </a:lvl2pPr>
            <a:lvl3pPr marL="1005840" indent="0">
              <a:buNone/>
              <a:defRPr sz="1980" b="1"/>
            </a:lvl3pPr>
            <a:lvl4pPr marL="1508760" indent="0">
              <a:buNone/>
              <a:defRPr sz="1760" b="1"/>
            </a:lvl4pPr>
            <a:lvl5pPr marL="2011680" indent="0">
              <a:buNone/>
              <a:defRPr sz="1760" b="1"/>
            </a:lvl5pPr>
            <a:lvl6pPr marL="2514600" indent="0">
              <a:buNone/>
              <a:defRPr sz="1760" b="1"/>
            </a:lvl6pPr>
            <a:lvl7pPr marL="3017520" indent="0">
              <a:buNone/>
              <a:defRPr sz="1760" b="1"/>
            </a:lvl7pPr>
            <a:lvl8pPr marL="3520440" indent="0">
              <a:buNone/>
              <a:defRPr sz="1760" b="1"/>
            </a:lvl8pPr>
            <a:lvl9pPr marL="4023360" indent="0">
              <a:buNone/>
              <a:defRPr sz="17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2067" y="2839086"/>
            <a:ext cx="4276130" cy="41758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BD153-2E53-D344-B077-945DAAB4C9DE}" type="datetimeFigureOut">
              <a:rPr lang="en-US" smtClean="0"/>
              <a:t>8/12/25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C3922-E47D-CF46-BE66-E2E8FF296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8871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BD153-2E53-D344-B077-945DAAB4C9DE}" type="datetimeFigureOut">
              <a:rPr lang="en-US" smtClean="0"/>
              <a:t>8/12/25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C3922-E47D-CF46-BE66-E2E8FF296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107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BD153-2E53-D344-B077-945DAAB4C9DE}" type="datetimeFigureOut">
              <a:rPr lang="en-US" smtClean="0"/>
              <a:t>8/12/25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C3922-E47D-CF46-BE66-E2E8FF296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972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6130" y="1119083"/>
            <a:ext cx="5092065" cy="5523442"/>
          </a:xfrm>
        </p:spPr>
        <p:txBody>
          <a:bodyPr/>
          <a:lstStyle>
            <a:lvl1pPr>
              <a:defRPr sz="3520"/>
            </a:lvl1pPr>
            <a:lvl2pPr>
              <a:defRPr sz="3080"/>
            </a:lvl2pPr>
            <a:lvl3pPr>
              <a:defRPr sz="264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BD153-2E53-D344-B077-945DAAB4C9DE}" type="datetimeFigureOut">
              <a:rPr lang="en-US" smtClean="0"/>
              <a:t>8/12/25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C3922-E47D-CF46-BE66-E2E8FF296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0638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2825" y="518160"/>
            <a:ext cx="3244096" cy="1813560"/>
          </a:xfrm>
        </p:spPr>
        <p:txBody>
          <a:bodyPr anchor="b"/>
          <a:lstStyle>
            <a:lvl1pPr>
              <a:defRPr sz="3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76130" y="1119083"/>
            <a:ext cx="5092065" cy="5523442"/>
          </a:xfrm>
        </p:spPr>
        <p:txBody>
          <a:bodyPr anchor="t"/>
          <a:lstStyle>
            <a:lvl1pPr marL="0" indent="0">
              <a:buNone/>
              <a:defRPr sz="3520"/>
            </a:lvl1pPr>
            <a:lvl2pPr marL="502920" indent="0">
              <a:buNone/>
              <a:defRPr sz="3080"/>
            </a:lvl2pPr>
            <a:lvl3pPr marL="1005840" indent="0">
              <a:buNone/>
              <a:defRPr sz="2640"/>
            </a:lvl3pPr>
            <a:lvl4pPr marL="1508760" indent="0">
              <a:buNone/>
              <a:defRPr sz="2200"/>
            </a:lvl4pPr>
            <a:lvl5pPr marL="2011680" indent="0">
              <a:buNone/>
              <a:defRPr sz="2200"/>
            </a:lvl5pPr>
            <a:lvl6pPr marL="2514600" indent="0">
              <a:buNone/>
              <a:defRPr sz="2200"/>
            </a:lvl6pPr>
            <a:lvl7pPr marL="3017520" indent="0">
              <a:buNone/>
              <a:defRPr sz="2200"/>
            </a:lvl7pPr>
            <a:lvl8pPr marL="3520440" indent="0">
              <a:buNone/>
              <a:defRPr sz="2200"/>
            </a:lvl8pPr>
            <a:lvl9pPr marL="4023360" indent="0">
              <a:buNone/>
              <a:defRPr sz="2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2825" y="2331720"/>
            <a:ext cx="3244096" cy="4319800"/>
          </a:xfrm>
        </p:spPr>
        <p:txBody>
          <a:bodyPr/>
          <a:lstStyle>
            <a:lvl1pPr marL="0" indent="0">
              <a:buNone/>
              <a:defRPr sz="1760"/>
            </a:lvl1pPr>
            <a:lvl2pPr marL="502920" indent="0">
              <a:buNone/>
              <a:defRPr sz="1540"/>
            </a:lvl2pPr>
            <a:lvl3pPr marL="1005840" indent="0">
              <a:buNone/>
              <a:defRPr sz="1320"/>
            </a:lvl3pPr>
            <a:lvl4pPr marL="1508760" indent="0">
              <a:buNone/>
              <a:defRPr sz="1100"/>
            </a:lvl4pPr>
            <a:lvl5pPr marL="2011680" indent="0">
              <a:buNone/>
              <a:defRPr sz="1100"/>
            </a:lvl5pPr>
            <a:lvl6pPr marL="2514600" indent="0">
              <a:buNone/>
              <a:defRPr sz="1100"/>
            </a:lvl6pPr>
            <a:lvl7pPr marL="3017520" indent="0">
              <a:buNone/>
              <a:defRPr sz="1100"/>
            </a:lvl7pPr>
            <a:lvl8pPr marL="3520440" indent="0">
              <a:buNone/>
              <a:defRPr sz="1100"/>
            </a:lvl8pPr>
            <a:lvl9pPr marL="402336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BBD153-2E53-D344-B077-945DAAB4C9DE}" type="datetimeFigureOut">
              <a:rPr lang="en-US" smtClean="0"/>
              <a:t>8/12/25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6C3922-E47D-CF46-BE66-E2E8FF296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691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1515" y="413812"/>
            <a:ext cx="8675370" cy="150230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1515" y="2069043"/>
            <a:ext cx="8675370" cy="49315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51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BBD153-2E53-D344-B077-945DAAB4C9DE}" type="datetimeFigureOut">
              <a:rPr lang="en-US" smtClean="0"/>
              <a:t>8/12/25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1845" y="7203865"/>
            <a:ext cx="339471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03745" y="7203865"/>
            <a:ext cx="2263140" cy="41380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6C3922-E47D-CF46-BE66-E2E8FF296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69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1005840" rtl="0" eaLnBrk="1" latinLnBrk="0" hangingPunct="1">
        <a:lnSpc>
          <a:spcPct val="90000"/>
        </a:lnSpc>
        <a:spcBef>
          <a:spcPct val="0"/>
        </a:spcBef>
        <a:buNone/>
        <a:defRPr sz="4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460" indent="-251460" algn="l" defTabSz="1005840" rtl="0" eaLnBrk="1" latinLnBrk="0" hangingPunct="1">
        <a:lnSpc>
          <a:spcPct val="90000"/>
        </a:lnSpc>
        <a:spcBef>
          <a:spcPts val="1100"/>
        </a:spcBef>
        <a:buFont typeface="Arial" panose="020B0604020202020204" pitchFamily="34" charset="0"/>
        <a:buChar char="•"/>
        <a:defRPr sz="3080" kern="1200">
          <a:solidFill>
            <a:schemeClr val="tx1"/>
          </a:solidFill>
          <a:latin typeface="+mn-lt"/>
          <a:ea typeface="+mn-ea"/>
          <a:cs typeface="+mn-cs"/>
        </a:defRPr>
      </a:lvl1pPr>
      <a:lvl2pPr marL="7543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7602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26314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76606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26898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77190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274820" indent="-251460" algn="l" defTabSz="1005840" rtl="0" eaLnBrk="1" latinLnBrk="0" hangingPunct="1">
        <a:lnSpc>
          <a:spcPct val="90000"/>
        </a:lnSpc>
        <a:spcBef>
          <a:spcPts val="550"/>
        </a:spcBef>
        <a:buFont typeface="Arial" panose="020B0604020202020204" pitchFamily="34" charset="0"/>
        <a:buChar char="•"/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3pPr>
      <a:lvl4pPr marL="15087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4pPr>
      <a:lvl5pPr marL="201168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6pPr>
      <a:lvl7pPr marL="301752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7pPr>
      <a:lvl8pPr marL="352044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8pPr>
      <a:lvl9pPr marL="4023360" algn="l" defTabSz="1005840" rtl="0" eaLnBrk="1" latinLnBrk="0" hangingPunct="1">
        <a:defRPr sz="19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49BB9B-DA89-1BBD-1FE5-FCF5B0FC7395}"/>
              </a:ext>
            </a:extLst>
          </p:cNvPr>
          <p:cNvSpPr/>
          <p:nvPr/>
        </p:nvSpPr>
        <p:spPr>
          <a:xfrm>
            <a:off x="0" y="0"/>
            <a:ext cx="3423462" cy="77355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5F163A-EC0B-7E31-EDDA-90627BFFF0E8}"/>
              </a:ext>
            </a:extLst>
          </p:cNvPr>
          <p:cNvSpPr/>
          <p:nvPr/>
        </p:nvSpPr>
        <p:spPr>
          <a:xfrm>
            <a:off x="3423461" y="0"/>
            <a:ext cx="3310128" cy="7735529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64407E-31C9-869D-EE08-F7BDA033C4BF}"/>
              </a:ext>
            </a:extLst>
          </p:cNvPr>
          <p:cNvSpPr/>
          <p:nvPr/>
        </p:nvSpPr>
        <p:spPr>
          <a:xfrm>
            <a:off x="6733592" y="-1"/>
            <a:ext cx="3310128" cy="7735529"/>
          </a:xfrm>
          <a:prstGeom prst="rect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ACEAFCC2-25FD-4A78-689A-907DFC726349}"/>
              </a:ext>
            </a:extLst>
          </p:cNvPr>
          <p:cNvSpPr/>
          <p:nvPr/>
        </p:nvSpPr>
        <p:spPr>
          <a:xfrm rot="5400000">
            <a:off x="4097298" y="-693058"/>
            <a:ext cx="5211663" cy="6620256"/>
          </a:xfrm>
          <a:prstGeom prst="homePlate">
            <a:avLst>
              <a:gd name="adj" fmla="val 31864"/>
            </a:avLst>
          </a:prstGeom>
          <a:solidFill>
            <a:schemeClr val="bg1">
              <a:alpha val="5123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7" name="object 16">
            <a:extLst>
              <a:ext uri="{FF2B5EF4-FFF2-40B4-BE49-F238E27FC236}">
                <a16:creationId xmlns:a16="http://schemas.microsoft.com/office/drawing/2014/main" id="{13EFC56A-5932-FA00-B543-23F78EA32036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469991" y="352100"/>
            <a:ext cx="1695450" cy="746094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B80D13E1-EC5C-5969-B010-E115D131D9D1}"/>
              </a:ext>
            </a:extLst>
          </p:cNvPr>
          <p:cNvSpPr txBox="1"/>
          <p:nvPr/>
        </p:nvSpPr>
        <p:spPr>
          <a:xfrm>
            <a:off x="6748272" y="3430104"/>
            <a:ext cx="3310128" cy="7078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Please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join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us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our</a:t>
            </a:r>
            <a:r>
              <a:rPr lang="en-US" sz="8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Technical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Programming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Workshops</a:t>
            </a:r>
            <a:r>
              <a:rPr lang="en-US" sz="8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virtually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2025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ACS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Fall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Meeting.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We</a:t>
            </a:r>
            <a:r>
              <a:rPr lang="en-US" sz="8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have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listed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your</a:t>
            </a:r>
            <a:r>
              <a:rPr lang="en-US" sz="800" spc="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consideration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CHAS and CANN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workshops, symposia, and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cosponsored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symposia.</a:t>
            </a:r>
            <a:r>
              <a:rPr lang="en-US" sz="800" spc="2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This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outstanding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set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talks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will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help you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be successful</a:t>
            </a: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work safely.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5A28602-4B9F-7829-0CC1-17363E7E9830}"/>
              </a:ext>
            </a:extLst>
          </p:cNvPr>
          <p:cNvSpPr txBox="1"/>
          <p:nvPr/>
        </p:nvSpPr>
        <p:spPr>
          <a:xfrm>
            <a:off x="6733591" y="4263134"/>
            <a:ext cx="3310128" cy="101662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marL="93980" algn="ctr">
              <a:lnSpc>
                <a:spcPts val="1295"/>
              </a:lnSpc>
              <a:spcBef>
                <a:spcPts val="550"/>
              </a:spcBef>
            </a:pPr>
            <a:r>
              <a:rPr lang="en-US" sz="800" b="1" spc="-5" dirty="0">
                <a:latin typeface="Arial" panose="020B0604020202020204" pitchFamily="34" charset="0"/>
                <a:cs typeface="Arial" panose="020B0604020202020204" pitchFamily="34" charset="0"/>
              </a:rPr>
              <a:t>Vision</a:t>
            </a:r>
            <a:r>
              <a:rPr lang="en-US" sz="800" b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spc="-5" dirty="0">
                <a:latin typeface="Arial" panose="020B0604020202020204" pitchFamily="34" charset="0"/>
                <a:cs typeface="Arial" panose="020B0604020202020204" pitchFamily="34" charset="0"/>
              </a:rPr>
              <a:t>Statement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3980" marR="171450" algn="ctr">
              <a:lnSpc>
                <a:spcPct val="95500"/>
              </a:lnSpc>
              <a:spcBef>
                <a:spcPts val="35"/>
              </a:spcBef>
            </a:pP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Improving people’s lives through the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power of best chemical health and safety </a:t>
            </a:r>
            <a:r>
              <a:rPr lang="en-US" sz="800" spc="-2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practices.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3980" algn="ctr">
              <a:lnSpc>
                <a:spcPts val="1250"/>
              </a:lnSpc>
            </a:pPr>
            <a:r>
              <a:rPr lang="en-US" sz="800" b="1" spc="-5" dirty="0">
                <a:latin typeface="Arial" panose="020B0604020202020204" pitchFamily="34" charset="0"/>
                <a:cs typeface="Arial" panose="020B0604020202020204" pitchFamily="34" charset="0"/>
              </a:rPr>
              <a:t>Mission</a:t>
            </a:r>
            <a:r>
              <a:rPr lang="en-US" sz="800" b="1" spc="-3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spc="-5" dirty="0">
                <a:latin typeface="Arial" panose="020B0604020202020204" pitchFamily="34" charset="0"/>
                <a:cs typeface="Arial" panose="020B0604020202020204" pitchFamily="34" charset="0"/>
              </a:rPr>
              <a:t>Statement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3980" marR="283845" algn="ctr">
              <a:lnSpc>
                <a:spcPct val="95800"/>
              </a:lnSpc>
              <a:spcBef>
                <a:spcPts val="30"/>
              </a:spcBef>
            </a:pP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The ACS Division of Chemical Health </a:t>
            </a:r>
            <a:r>
              <a:rPr lang="en-US" sz="800" spc="-2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and Safety provides authoritative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technical resources and mentorship in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chemical</a:t>
            </a:r>
            <a:r>
              <a:rPr lang="en-US" sz="800" spc="-1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and safety for all.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FCD8C5BC-6648-4BD2-2EB4-7C4D861A6996}"/>
              </a:ext>
            </a:extLst>
          </p:cNvPr>
          <p:cNvSpPr txBox="1"/>
          <p:nvPr/>
        </p:nvSpPr>
        <p:spPr>
          <a:xfrm>
            <a:off x="6740931" y="5466169"/>
            <a:ext cx="3310128" cy="849913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95250" algn="ctr">
              <a:lnSpc>
                <a:spcPts val="1295"/>
              </a:lnSpc>
              <a:spcBef>
                <a:spcPts val="550"/>
              </a:spcBef>
            </a:pPr>
            <a:r>
              <a:rPr lang="en-US" sz="800" b="1" spc="-5" dirty="0">
                <a:latin typeface="Arial" panose="020B0604020202020204" pitchFamily="34" charset="0"/>
                <a:cs typeface="Arial" panose="020B0604020202020204" pitchFamily="34" charset="0"/>
              </a:rPr>
              <a:t>About</a:t>
            </a:r>
            <a:r>
              <a:rPr lang="en-US" sz="800" b="1" spc="-4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b="1" spc="-5" dirty="0">
                <a:latin typeface="Arial" panose="020B0604020202020204" pitchFamily="34" charset="0"/>
                <a:cs typeface="Arial" panose="020B0604020202020204" pitchFamily="34" charset="0"/>
              </a:rPr>
              <a:t>Us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5250" marR="159385" algn="ctr">
              <a:lnSpc>
                <a:spcPct val="95800"/>
              </a:lnSpc>
              <a:spcBef>
                <a:spcPts val="30"/>
              </a:spcBef>
            </a:pP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DCHAS is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technical division of the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American Chemical Society.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have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more than 1500 members and actively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partners with other technical divisions and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committees of the ACS, as well as sister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organizations outside the ACS.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We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are the </a:t>
            </a:r>
            <a:r>
              <a:rPr lang="en-US" sz="800" spc="-26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800" spc="-5" dirty="0">
                <a:latin typeface="Arial" panose="020B0604020202020204" pitchFamily="34" charset="0"/>
                <a:cs typeface="Arial" panose="020B0604020202020204" pitchFamily="34" charset="0"/>
              </a:rPr>
              <a:t>parent division of the ACS Cannabis Subdivision.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5C20AC1-99B4-F0D4-DD2C-0459D2647DE0}"/>
              </a:ext>
            </a:extLst>
          </p:cNvPr>
          <p:cNvSpPr txBox="1"/>
          <p:nvPr/>
        </p:nvSpPr>
        <p:spPr>
          <a:xfrm>
            <a:off x="6733590" y="6514522"/>
            <a:ext cx="3310128" cy="707886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000" spc="-5" dirty="0">
                <a:latin typeface="Arial" panose="020B0604020202020204" pitchFamily="34" charset="0"/>
                <a:cs typeface="Arial" panose="020B0604020202020204" pitchFamily="34" charset="0"/>
              </a:rPr>
              <a:t>Most in-person sessions are located in </a:t>
            </a:r>
          </a:p>
          <a:p>
            <a:pPr algn="ctr"/>
            <a:r>
              <a:rPr lang="en-US" sz="1000" spc="-5" dirty="0">
                <a:latin typeface="Arial" panose="020B0604020202020204" pitchFamily="34" charset="0"/>
                <a:cs typeface="Arial" panose="020B0604020202020204" pitchFamily="34" charset="0"/>
              </a:rPr>
              <a:t>Marriott Marquis Washington</a:t>
            </a:r>
          </a:p>
          <a:p>
            <a:pPr algn="ctr"/>
            <a:r>
              <a:rPr lang="en-US" sz="1000" spc="-5" dirty="0">
                <a:latin typeface="Arial" panose="020B0604020202020204" pitchFamily="34" charset="0"/>
                <a:cs typeface="Arial" panose="020B0604020202020204" pitchFamily="34" charset="0"/>
              </a:rPr>
              <a:t>unless specified</a:t>
            </a:r>
          </a:p>
          <a:p>
            <a:pPr algn="ctr"/>
            <a:r>
              <a:rPr lang="en-US" sz="1000" spc="-5" dirty="0">
                <a:latin typeface="Arial" panose="020B0604020202020204" pitchFamily="34" charset="0"/>
                <a:cs typeface="Arial" panose="020B0604020202020204" pitchFamily="34" charset="0"/>
              </a:rPr>
              <a:t>All times are Eastern Daylight Time</a:t>
            </a:r>
            <a:endParaRPr lang="en-US" sz="1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2C5D44C2-9784-5804-AA8F-ADFB4E40F81E}"/>
              </a:ext>
            </a:extLst>
          </p:cNvPr>
          <p:cNvSpPr/>
          <p:nvPr/>
        </p:nvSpPr>
        <p:spPr>
          <a:xfrm>
            <a:off x="3522369" y="714024"/>
            <a:ext cx="3119656" cy="1247640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444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5" algn="ctr">
              <a:spcBef>
                <a:spcPts val="100"/>
              </a:spcBef>
            </a:pPr>
            <a:r>
              <a:rPr lang="en-US" sz="1200" b="1" spc="-10" dirty="0">
                <a:solidFill>
                  <a:schemeClr val="tx1"/>
                </a:solidFill>
                <a:latin typeface="Arial"/>
                <a:cs typeface="Arial"/>
              </a:rPr>
              <a:t>Committee on Chemical Safety Executive Committee Meeting</a:t>
            </a:r>
          </a:p>
          <a:p>
            <a:pPr marL="635" algn="ctr">
              <a:spcBef>
                <a:spcPts val="100"/>
              </a:spcBef>
            </a:pPr>
            <a:r>
              <a:rPr lang="en-US" sz="1000" spc="-10" dirty="0">
                <a:solidFill>
                  <a:schemeClr val="tx1"/>
                </a:solidFill>
                <a:latin typeface="Arial"/>
                <a:cs typeface="Arial"/>
              </a:rPr>
              <a:t>Sunday, August 17</a:t>
            </a:r>
          </a:p>
          <a:p>
            <a:pPr marL="635" algn="ctr">
              <a:spcBef>
                <a:spcPts val="100"/>
              </a:spcBef>
            </a:pPr>
            <a:r>
              <a:rPr lang="en-US" sz="1000" spc="-10" dirty="0">
                <a:solidFill>
                  <a:schemeClr val="tx1"/>
                </a:solidFill>
                <a:latin typeface="Arial"/>
                <a:cs typeface="Arial"/>
              </a:rPr>
              <a:t>8:00 AM - Noon</a:t>
            </a:r>
          </a:p>
          <a:p>
            <a:pPr marL="635" algn="ctr">
              <a:spcBef>
                <a:spcPts val="100"/>
              </a:spcBef>
            </a:pPr>
            <a:r>
              <a:rPr lang="en-US" sz="1000" dirty="0">
                <a:solidFill>
                  <a:schemeClr val="tx1"/>
                </a:solidFill>
                <a:latin typeface="Arial"/>
                <a:cs typeface="Arial"/>
              </a:rPr>
              <a:t>Marriott Marquis Washington</a:t>
            </a:r>
            <a:br>
              <a:rPr lang="en-US" sz="1000" dirty="0">
                <a:solidFill>
                  <a:schemeClr val="tx1"/>
                </a:solidFill>
                <a:latin typeface="Arial"/>
                <a:cs typeface="Arial"/>
              </a:rPr>
            </a:br>
            <a:r>
              <a:rPr lang="en-US" sz="1000" dirty="0">
                <a:solidFill>
                  <a:schemeClr val="tx1"/>
                </a:solidFill>
                <a:latin typeface="Arial"/>
                <a:cs typeface="Arial"/>
              </a:rPr>
              <a:t>Liberty Salon M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C3D89103-276E-9608-7D8B-AFFE1EA1C4BB}"/>
              </a:ext>
            </a:extLst>
          </p:cNvPr>
          <p:cNvSpPr txBox="1"/>
          <p:nvPr/>
        </p:nvSpPr>
        <p:spPr>
          <a:xfrm>
            <a:off x="237719" y="99863"/>
            <a:ext cx="3023328" cy="369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WEDNESDAY – August 20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3B8951C7-A434-00EF-DD45-6C3C3E727BBE}"/>
              </a:ext>
            </a:extLst>
          </p:cNvPr>
          <p:cNvSpPr txBox="1"/>
          <p:nvPr/>
        </p:nvSpPr>
        <p:spPr>
          <a:xfrm>
            <a:off x="3720673" y="105459"/>
            <a:ext cx="2617063" cy="369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TO BE MISSED!!!</a:t>
            </a:r>
          </a:p>
        </p:txBody>
      </p:sp>
      <p:sp>
        <p:nvSpPr>
          <p:cNvPr id="33" name="Rounded Rectangle 32">
            <a:extLst>
              <a:ext uri="{FF2B5EF4-FFF2-40B4-BE49-F238E27FC236}">
                <a16:creationId xmlns:a16="http://schemas.microsoft.com/office/drawing/2014/main" id="{6507F0C6-6E7D-DE7B-D6F9-42308CEB3BB3}"/>
              </a:ext>
            </a:extLst>
          </p:cNvPr>
          <p:cNvSpPr/>
          <p:nvPr/>
        </p:nvSpPr>
        <p:spPr>
          <a:xfrm>
            <a:off x="131783" y="4885550"/>
            <a:ext cx="3180182" cy="2601862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444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5" algn="ctr">
              <a:spcBef>
                <a:spcPts val="100"/>
              </a:spcBef>
            </a:pPr>
            <a:r>
              <a:rPr lang="en-US" sz="1000" b="1" spc="-10" dirty="0">
                <a:solidFill>
                  <a:schemeClr val="tx1"/>
                </a:solidFill>
                <a:latin typeface="Arial"/>
                <a:cs typeface="Arial"/>
              </a:rPr>
              <a:t>Sci-Mix</a:t>
            </a:r>
          </a:p>
          <a:p>
            <a:pPr marL="635" algn="ctr">
              <a:spcBef>
                <a:spcPts val="100"/>
              </a:spcBef>
            </a:pPr>
            <a:r>
              <a:rPr lang="en-US" sz="1000" b="1" spc="-10" dirty="0">
                <a:solidFill>
                  <a:schemeClr val="tx1"/>
                </a:solidFill>
                <a:latin typeface="Arial"/>
                <a:cs typeface="Arial"/>
              </a:rPr>
              <a:t>Monday, August 18</a:t>
            </a:r>
          </a:p>
          <a:p>
            <a:pPr marL="635" algn="ctr">
              <a:spcBef>
                <a:spcPts val="100"/>
              </a:spcBef>
            </a:pPr>
            <a:r>
              <a:rPr lang="en-US" sz="1000" b="1" spc="-10" dirty="0">
                <a:solidFill>
                  <a:schemeClr val="tx1"/>
                </a:solidFill>
                <a:latin typeface="Arial"/>
                <a:cs typeface="Arial"/>
              </a:rPr>
              <a:t>8:00 – 10:00 PM</a:t>
            </a:r>
          </a:p>
          <a:p>
            <a:pPr marL="635" algn="ctr">
              <a:spcBef>
                <a:spcPts val="100"/>
              </a:spcBef>
            </a:pPr>
            <a:r>
              <a:rPr lang="en-US" sz="1000" b="1" spc="-10" dirty="0">
                <a:solidFill>
                  <a:schemeClr val="tx1"/>
                </a:solidFill>
                <a:latin typeface="Arial"/>
                <a:cs typeface="Arial"/>
              </a:rPr>
              <a:t>Walter E Washington Convention Center</a:t>
            </a:r>
          </a:p>
          <a:p>
            <a:pPr marL="635" algn="ctr">
              <a:spcBef>
                <a:spcPts val="100"/>
              </a:spcBef>
            </a:pPr>
            <a:r>
              <a:rPr lang="en-US" sz="1000" b="1" spc="-10" dirty="0">
                <a:solidFill>
                  <a:schemeClr val="tx1"/>
                </a:solidFill>
                <a:latin typeface="Arial"/>
                <a:cs typeface="Arial"/>
              </a:rPr>
              <a:t>Hall C</a:t>
            </a:r>
          </a:p>
          <a:p>
            <a:pPr marL="635" algn="ctr">
              <a:spcBef>
                <a:spcPts val="100"/>
              </a:spcBef>
            </a:pPr>
            <a:endParaRPr lang="en-US" sz="1000" spc="-10" dirty="0">
              <a:solidFill>
                <a:schemeClr val="tx1"/>
              </a:solidFill>
              <a:latin typeface="Arial"/>
              <a:cs typeface="Arial"/>
            </a:endParaRPr>
          </a:p>
          <a:p>
            <a:pPr marL="635" algn="ctr">
              <a:spcBef>
                <a:spcPts val="100"/>
              </a:spcBef>
            </a:pPr>
            <a:r>
              <a:rPr lang="en-US" sz="1000" spc="-10" dirty="0">
                <a:solidFill>
                  <a:schemeClr val="tx1"/>
                </a:solidFill>
                <a:latin typeface="Arial"/>
                <a:cs typeface="Arial"/>
              </a:rPr>
              <a:t>Visit the </a:t>
            </a:r>
          </a:p>
          <a:p>
            <a:pPr marL="635" algn="ctr">
              <a:spcBef>
                <a:spcPts val="100"/>
              </a:spcBef>
            </a:pPr>
            <a:r>
              <a:rPr lang="en-US" sz="1000" spc="-10" dirty="0">
                <a:solidFill>
                  <a:schemeClr val="tx1"/>
                </a:solidFill>
                <a:latin typeface="Arial"/>
                <a:cs typeface="Arial"/>
              </a:rPr>
              <a:t>Division of Chemical Health and Safety on Division Row</a:t>
            </a:r>
          </a:p>
          <a:p>
            <a:pPr marL="635" algn="ctr">
              <a:spcBef>
                <a:spcPts val="100"/>
              </a:spcBef>
            </a:pPr>
            <a:r>
              <a:rPr lang="en-US" sz="1000" spc="-10" dirty="0">
                <a:solidFill>
                  <a:schemeClr val="tx1"/>
                </a:solidFill>
                <a:latin typeface="Arial"/>
                <a:cs typeface="Arial"/>
              </a:rPr>
              <a:t>and the </a:t>
            </a:r>
          </a:p>
          <a:p>
            <a:pPr marL="635" algn="ctr">
              <a:spcBef>
                <a:spcPts val="100"/>
              </a:spcBef>
            </a:pPr>
            <a:r>
              <a:rPr lang="en-US" sz="1000" spc="-10" dirty="0">
                <a:solidFill>
                  <a:schemeClr val="tx1"/>
                </a:solidFill>
                <a:latin typeface="Arial"/>
                <a:cs typeface="Arial"/>
              </a:rPr>
              <a:t>Committee on Chemical Safety on </a:t>
            </a:r>
          </a:p>
          <a:p>
            <a:pPr marL="635" algn="ctr">
              <a:spcBef>
                <a:spcPts val="100"/>
              </a:spcBef>
            </a:pPr>
            <a:r>
              <a:rPr lang="en-US" sz="1000" spc="-10" dirty="0">
                <a:solidFill>
                  <a:schemeClr val="tx1"/>
                </a:solidFill>
                <a:latin typeface="Arial"/>
                <a:cs typeface="Arial"/>
              </a:rPr>
              <a:t>Committee Row</a:t>
            </a:r>
          </a:p>
          <a:p>
            <a:pPr marL="635" algn="ctr">
              <a:spcBef>
                <a:spcPts val="100"/>
              </a:spcBef>
            </a:pPr>
            <a:endParaRPr lang="en-US" sz="800" spc="-10" dirty="0">
              <a:solidFill>
                <a:schemeClr val="tx1"/>
              </a:solidFill>
              <a:latin typeface="Arial"/>
              <a:cs typeface="Arial"/>
            </a:endParaRPr>
          </a:p>
          <a:p>
            <a:pPr marL="4763" marR="8890" indent="7938">
              <a:lnSpc>
                <a:spcPct val="94200"/>
              </a:lnSpc>
              <a:spcBef>
                <a:spcPts val="30"/>
              </a:spcBef>
            </a:pP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A8E89D3D-E409-561A-5D2A-4FA82D8F58BB}"/>
              </a:ext>
            </a:extLst>
          </p:cNvPr>
          <p:cNvCxnSpPr>
            <a:cxnSpLocks/>
          </p:cNvCxnSpPr>
          <p:nvPr/>
        </p:nvCxnSpPr>
        <p:spPr>
          <a:xfrm>
            <a:off x="265471" y="4425242"/>
            <a:ext cx="291280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5" name="Picture 44" descr="Qr code&#10;&#10;Description automatically generated">
            <a:extLst>
              <a:ext uri="{FF2B5EF4-FFF2-40B4-BE49-F238E27FC236}">
                <a16:creationId xmlns:a16="http://schemas.microsoft.com/office/drawing/2014/main" id="{BCF7116E-0481-1EB1-1046-272255E872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7803" y="6316082"/>
            <a:ext cx="1062793" cy="1062793"/>
          </a:xfrm>
          <a:prstGeom prst="rect">
            <a:avLst/>
          </a:prstGeom>
        </p:spPr>
      </p:pic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693ED929-9890-6D61-43BB-F78771953B9E}"/>
              </a:ext>
            </a:extLst>
          </p:cNvPr>
          <p:cNvSpPr/>
          <p:nvPr/>
        </p:nvSpPr>
        <p:spPr>
          <a:xfrm>
            <a:off x="3469371" y="2101081"/>
            <a:ext cx="3119656" cy="1474985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4445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5" algn="ctr">
              <a:spcBef>
                <a:spcPts val="100"/>
              </a:spcBef>
            </a:pPr>
            <a:r>
              <a:rPr lang="en-US" sz="1200" b="1" spc="-10" dirty="0">
                <a:solidFill>
                  <a:schemeClr val="tx1"/>
                </a:solidFill>
                <a:latin typeface="Arial"/>
                <a:cs typeface="Arial"/>
              </a:rPr>
              <a:t>Division of Chemical Health and Safety (CHAS) Open Meeting</a:t>
            </a:r>
          </a:p>
          <a:p>
            <a:pPr marL="635" algn="ctr">
              <a:spcBef>
                <a:spcPts val="100"/>
              </a:spcBef>
            </a:pPr>
            <a:r>
              <a:rPr lang="en-US" sz="1000" spc="-10" dirty="0">
                <a:solidFill>
                  <a:schemeClr val="tx1"/>
                </a:solidFill>
                <a:latin typeface="Arial"/>
                <a:cs typeface="Arial"/>
              </a:rPr>
              <a:t>Monday, August 18</a:t>
            </a:r>
          </a:p>
          <a:p>
            <a:pPr marL="635" algn="ctr">
              <a:spcBef>
                <a:spcPts val="100"/>
              </a:spcBef>
            </a:pPr>
            <a:r>
              <a:rPr lang="en-US" sz="1000" spc="-10" dirty="0">
                <a:solidFill>
                  <a:schemeClr val="tx1"/>
                </a:solidFill>
                <a:latin typeface="Arial"/>
                <a:cs typeface="Arial"/>
              </a:rPr>
              <a:t>11:45 AM – 1:45 PM</a:t>
            </a:r>
          </a:p>
          <a:p>
            <a:pPr marL="635" algn="ctr">
              <a:spcBef>
                <a:spcPts val="100"/>
              </a:spcBef>
            </a:pPr>
            <a:r>
              <a:rPr lang="en-US" sz="1000" spc="-10" dirty="0">
                <a:solidFill>
                  <a:schemeClr val="tx1"/>
                </a:solidFill>
                <a:latin typeface="Arial"/>
                <a:cs typeface="Arial"/>
              </a:rPr>
              <a:t>Marriott Marquis Washington</a:t>
            </a:r>
          </a:p>
          <a:p>
            <a:pPr marL="635" algn="ctr">
              <a:spcBef>
                <a:spcPts val="100"/>
              </a:spcBef>
            </a:pPr>
            <a:r>
              <a:rPr lang="en-US" sz="1000" spc="-10" dirty="0">
                <a:solidFill>
                  <a:schemeClr val="tx1"/>
                </a:solidFill>
                <a:latin typeface="Arial"/>
                <a:cs typeface="Arial"/>
              </a:rPr>
              <a:t>Liberty Salon M</a:t>
            </a:r>
          </a:p>
          <a:p>
            <a:pPr marL="635" algn="ctr">
              <a:spcBef>
                <a:spcPts val="100"/>
              </a:spcBef>
            </a:pPr>
            <a:r>
              <a:rPr lang="en-US" sz="1000" b="1" spc="-10" dirty="0">
                <a:solidFill>
                  <a:schemeClr val="tx1"/>
                </a:solidFill>
                <a:latin typeface="Arial"/>
                <a:cs typeface="Arial"/>
              </a:rPr>
              <a:t>Lunch included</a:t>
            </a:r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D085C26F-D3EF-3120-15E1-4F3E9ACC4E71}"/>
              </a:ext>
            </a:extLst>
          </p:cNvPr>
          <p:cNvSpPr/>
          <p:nvPr/>
        </p:nvSpPr>
        <p:spPr>
          <a:xfrm>
            <a:off x="3503961" y="3952493"/>
            <a:ext cx="3119656" cy="1866114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444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635" algn="ctr">
              <a:spcBef>
                <a:spcPts val="100"/>
              </a:spcBef>
            </a:pPr>
            <a:r>
              <a:rPr lang="en-US" sz="1200" b="1" spc="-10" dirty="0">
                <a:solidFill>
                  <a:schemeClr val="tx1"/>
                </a:solidFill>
                <a:latin typeface="Arial"/>
                <a:cs typeface="Arial"/>
              </a:rPr>
              <a:t>CHAS Social</a:t>
            </a:r>
          </a:p>
          <a:p>
            <a:pPr marL="635" algn="ctr">
              <a:spcBef>
                <a:spcPts val="100"/>
              </a:spcBef>
            </a:pPr>
            <a:r>
              <a:rPr lang="en-US" sz="1000" spc="-10" dirty="0">
                <a:solidFill>
                  <a:schemeClr val="tx1"/>
                </a:solidFill>
                <a:latin typeface="Arial"/>
                <a:cs typeface="Arial"/>
              </a:rPr>
              <a:t>Monday, August 18</a:t>
            </a:r>
          </a:p>
          <a:p>
            <a:pPr marL="635" algn="ctr">
              <a:spcBef>
                <a:spcPts val="100"/>
              </a:spcBef>
            </a:pPr>
            <a:r>
              <a:rPr lang="en-US" sz="1000" spc="-10" dirty="0">
                <a:solidFill>
                  <a:schemeClr val="tx1"/>
                </a:solidFill>
                <a:latin typeface="Arial"/>
                <a:cs typeface="Arial"/>
              </a:rPr>
              <a:t>5:30 – 8:00 PM</a:t>
            </a:r>
          </a:p>
          <a:p>
            <a:pPr marL="635" algn="ctr">
              <a:spcBef>
                <a:spcPts val="100"/>
              </a:spcBef>
            </a:pPr>
            <a:r>
              <a:rPr lang="en-US" sz="1050" b="1" spc="-10" dirty="0">
                <a:solidFill>
                  <a:schemeClr val="tx1"/>
                </a:solidFill>
                <a:latin typeface="Arial"/>
                <a:cs typeface="Arial"/>
              </a:rPr>
              <a:t>SPIN-DC</a:t>
            </a:r>
          </a:p>
          <a:p>
            <a:pPr marL="635" algn="ctr">
              <a:spcBef>
                <a:spcPts val="100"/>
              </a:spcBef>
            </a:pPr>
            <a:r>
              <a:rPr lang="en-US" sz="1000" spc="-10" dirty="0">
                <a:solidFill>
                  <a:schemeClr val="tx1"/>
                </a:solidFill>
                <a:latin typeface="Arial"/>
                <a:cs typeface="Arial"/>
              </a:rPr>
              <a:t>1332 F St NW, Washington, DC 20004</a:t>
            </a:r>
          </a:p>
          <a:p>
            <a:pPr marL="635" algn="ctr">
              <a:spcBef>
                <a:spcPts val="100"/>
              </a:spcBef>
            </a:pPr>
            <a:r>
              <a:rPr lang="en-US" sz="1000" spc="-10" dirty="0">
                <a:solidFill>
                  <a:schemeClr val="tx1"/>
                </a:solidFill>
                <a:latin typeface="Arial"/>
                <a:cs typeface="Arial"/>
              </a:rPr>
              <a:t>Between 13</a:t>
            </a:r>
            <a:r>
              <a:rPr lang="en-US" sz="1000" spc="-10" baseline="30000" dirty="0">
                <a:solidFill>
                  <a:schemeClr val="tx1"/>
                </a:solidFill>
                <a:latin typeface="Arial"/>
                <a:cs typeface="Arial"/>
              </a:rPr>
              <a:t>th</a:t>
            </a:r>
            <a:r>
              <a:rPr lang="en-US" sz="1000" spc="-10" dirty="0">
                <a:solidFill>
                  <a:schemeClr val="tx1"/>
                </a:solidFill>
                <a:latin typeface="Arial"/>
                <a:cs typeface="Arial"/>
              </a:rPr>
              <a:t> &amp; 14th</a:t>
            </a:r>
          </a:p>
          <a:p>
            <a:pPr marL="635" algn="ctr">
              <a:spcBef>
                <a:spcPts val="100"/>
              </a:spcBef>
            </a:pPr>
            <a:endParaRPr lang="en-US" sz="1000" spc="-10" dirty="0">
              <a:solidFill>
                <a:schemeClr val="tx1"/>
              </a:solidFill>
              <a:latin typeface="Arial"/>
              <a:cs typeface="Arial"/>
            </a:endParaRPr>
          </a:p>
          <a:p>
            <a:pPr marL="635" algn="ctr">
              <a:spcBef>
                <a:spcPts val="100"/>
              </a:spcBef>
            </a:pPr>
            <a:r>
              <a:rPr lang="en-US" sz="1000" spc="-10" dirty="0">
                <a:solidFill>
                  <a:schemeClr val="tx1"/>
                </a:solidFill>
                <a:latin typeface="Arial"/>
                <a:cs typeface="Arial"/>
              </a:rPr>
              <a:t>Cosponsored with SCHB / CHAL / CANN</a:t>
            </a:r>
          </a:p>
          <a:p>
            <a:pPr marL="635" algn="ctr">
              <a:spcBef>
                <a:spcPts val="100"/>
              </a:spcBef>
            </a:pPr>
            <a:r>
              <a:rPr lang="en-US" sz="1000" spc="-10" dirty="0">
                <a:solidFill>
                  <a:schemeClr val="tx1"/>
                </a:solidFill>
                <a:latin typeface="Arial"/>
                <a:cs typeface="Arial"/>
              </a:rPr>
              <a:t>NRCC</a:t>
            </a:r>
          </a:p>
          <a:p>
            <a:pPr marL="635" algn="ctr">
              <a:spcBef>
                <a:spcPts val="100"/>
              </a:spcBef>
            </a:pPr>
            <a:r>
              <a:rPr lang="en-US" sz="1000" spc="-10" dirty="0" err="1">
                <a:solidFill>
                  <a:schemeClr val="tx1"/>
                </a:solidFill>
                <a:latin typeface="Arial"/>
                <a:cs typeface="Arial"/>
              </a:rPr>
              <a:t>Hnu</a:t>
            </a:r>
            <a:r>
              <a:rPr lang="en-US" sz="1000" spc="-10" dirty="0">
                <a:solidFill>
                  <a:schemeClr val="tx1"/>
                </a:solidFill>
                <a:latin typeface="Arial"/>
                <a:cs typeface="Arial"/>
              </a:rPr>
              <a:t> Systems and WC Environmental, LLC</a:t>
            </a:r>
          </a:p>
        </p:txBody>
      </p:sp>
      <p:pic>
        <p:nvPicPr>
          <p:cNvPr id="1026" name="Picture 2" descr="ACS Fall 2025 - HORIBA">
            <a:extLst>
              <a:ext uri="{FF2B5EF4-FFF2-40B4-BE49-F238E27FC236}">
                <a16:creationId xmlns:a16="http://schemas.microsoft.com/office/drawing/2014/main" id="{E1F585E3-DED8-BB35-4EB6-DFB8F908B44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419" b="19663"/>
          <a:stretch>
            <a:fillRect/>
          </a:stretch>
        </p:blipFill>
        <p:spPr bwMode="auto">
          <a:xfrm>
            <a:off x="6836519" y="1511260"/>
            <a:ext cx="3055298" cy="1166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ounded Rectangle 1">
            <a:extLst>
              <a:ext uri="{FF2B5EF4-FFF2-40B4-BE49-F238E27FC236}">
                <a16:creationId xmlns:a16="http://schemas.microsoft.com/office/drawing/2014/main" id="{B5C892E4-FB66-59A2-597B-71085C0BAA37}"/>
              </a:ext>
            </a:extLst>
          </p:cNvPr>
          <p:cNvSpPr/>
          <p:nvPr/>
        </p:nvSpPr>
        <p:spPr>
          <a:xfrm>
            <a:off x="162046" y="690618"/>
            <a:ext cx="3119656" cy="3447372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44450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25"/>
              </a:spcBef>
            </a:pPr>
            <a:r>
              <a:rPr lang="en-US" sz="900" b="1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(CANN / MEDI) The Saga Continues: Cannabis Chemistry in Post-Secondary Education</a:t>
            </a:r>
          </a:p>
          <a:p>
            <a:pPr algn="ctr">
              <a:spcBef>
                <a:spcPts val="25"/>
              </a:spcBef>
            </a:pPr>
            <a:r>
              <a:rPr lang="en-US" sz="900" i="1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Presiders: 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Brandon Canfield</a:t>
            </a:r>
            <a:r>
              <a:rPr lang="en-US" sz="900" i="1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Evan Friedmann</a:t>
            </a:r>
            <a:endParaRPr lang="en-US" sz="900" i="1" spc="-7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25"/>
              </a:spcBef>
            </a:pP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30200">
              <a:lnSpc>
                <a:spcPts val="935"/>
              </a:lnSpc>
              <a:spcBef>
                <a:spcPts val="25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8:00</a:t>
            </a:r>
            <a:r>
              <a:rPr lang="en-US" sz="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4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Withdrawn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5080" indent="-330200">
              <a:lnSpc>
                <a:spcPts val="890"/>
              </a:lnSpc>
              <a:spcBef>
                <a:spcPts val="6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8:25</a:t>
            </a:r>
            <a:r>
              <a:rPr lang="en-US" sz="900" spc="-4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8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 of four-year major in cannabis chemistry at Wilkes University. </a:t>
            </a:r>
            <a:r>
              <a:rPr lang="en-US" sz="900" b="1" i="1" spc="-8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 Mencer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50165" indent="-330200">
              <a:lnSpc>
                <a:spcPts val="890"/>
              </a:lnSpc>
              <a:spcBef>
                <a:spcPts val="2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8:50</a:t>
            </a:r>
            <a:r>
              <a:rPr lang="en-US" sz="900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Implementing cannabis science into the curriculum: A three-pronged approach.  </a:t>
            </a:r>
            <a:r>
              <a:rPr lang="en-US" sz="900" b="1" i="1" spc="-6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H. Yocum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172720" indent="-330200">
              <a:lnSpc>
                <a:spcPts val="910"/>
              </a:lnSpc>
              <a:spcBef>
                <a:spcPts val="4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9:15</a:t>
            </a:r>
            <a:r>
              <a:rPr lang="en-US" sz="900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Cannabinoid quantification in hemp edibles: Procedures and undergraduate analytical learning objectives. </a:t>
            </a:r>
            <a:r>
              <a:rPr lang="en-US" sz="900" b="1" i="1" spc="-6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Canfield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172720" indent="-330200">
              <a:lnSpc>
                <a:spcPts val="910"/>
              </a:lnSpc>
              <a:spcBef>
                <a:spcPts val="4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9:35</a:t>
            </a:r>
            <a:r>
              <a:rPr lang="en-US" sz="900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Intermission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172720" indent="-330200">
              <a:lnSpc>
                <a:spcPts val="910"/>
              </a:lnSpc>
              <a:spcBef>
                <a:spcPts val="4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9:40</a:t>
            </a:r>
            <a:r>
              <a:rPr lang="en-US" sz="900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Exploring sulfur containing plant secondary metabolites: A literature review. </a:t>
            </a:r>
            <a:r>
              <a:rPr lang="en-US" sz="900" b="1" i="1" spc="-6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Sanborn</a:t>
            </a:r>
          </a:p>
          <a:p>
            <a:pPr marL="342900" marR="172720" indent="-330200">
              <a:lnSpc>
                <a:spcPts val="910"/>
              </a:lnSpc>
              <a:spcBef>
                <a:spcPts val="4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10:00</a:t>
            </a:r>
            <a:r>
              <a:rPr lang="en-US" sz="900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classroom to compliance to community. </a:t>
            </a:r>
            <a:r>
              <a:rPr lang="en-US" sz="900" b="1" i="1" spc="-6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W. Nichols</a:t>
            </a:r>
          </a:p>
          <a:p>
            <a:pPr marL="342900" marR="172720" indent="-330200">
              <a:lnSpc>
                <a:spcPts val="910"/>
              </a:lnSpc>
              <a:spcBef>
                <a:spcPts val="4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10:25</a:t>
            </a:r>
            <a:r>
              <a:rPr lang="en-US" sz="900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Cultivating cannabis expertise: Rigorous education for regulated careers. </a:t>
            </a:r>
            <a:r>
              <a:rPr lang="en-US" sz="900" b="1" i="1" spc="-6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K. </a:t>
            </a:r>
            <a:r>
              <a:rPr lang="en-US" sz="900" b="1" i="1" spc="-65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Avruch</a:t>
            </a:r>
            <a:endParaRPr lang="en-US" sz="900" b="1" i="1" spc="-65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172720" indent="-330200">
              <a:lnSpc>
                <a:spcPts val="910"/>
              </a:lnSpc>
              <a:spcBef>
                <a:spcPts val="40"/>
              </a:spcBef>
            </a:pPr>
            <a:r>
              <a:rPr lang="en-US" sz="900" spc="-6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10:50	Literature and reference citations in cannabis publications and presentation. </a:t>
            </a:r>
            <a:r>
              <a:rPr lang="en-US" sz="900" b="1" i="1" spc="-6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J. King</a:t>
            </a:r>
            <a:endParaRPr lang="en-US" sz="900" spc="-65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172720" indent="-330200">
              <a:lnSpc>
                <a:spcPts val="910"/>
              </a:lnSpc>
              <a:spcBef>
                <a:spcPts val="4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11:15</a:t>
            </a:r>
            <a:r>
              <a:rPr lang="en-US" sz="900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Professional board certification for cannabis chemists: Why it’s important. </a:t>
            </a:r>
            <a:r>
              <a:rPr lang="en-US" sz="900" b="1" i="1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R. Phifer</a:t>
            </a:r>
            <a:endParaRPr lang="en-US" sz="900" spc="-7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172720" indent="-330200">
              <a:lnSpc>
                <a:spcPts val="910"/>
              </a:lnSpc>
              <a:spcBef>
                <a:spcPts val="40"/>
              </a:spcBef>
            </a:pP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AAB3975-20B3-BA6D-7BE1-24231D864472}"/>
              </a:ext>
            </a:extLst>
          </p:cNvPr>
          <p:cNvSpPr txBox="1"/>
          <p:nvPr/>
        </p:nvSpPr>
        <p:spPr>
          <a:xfrm>
            <a:off x="617202" y="363578"/>
            <a:ext cx="25535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>
                <a:solidFill>
                  <a:schemeClr val="bg1"/>
                </a:solidFill>
              </a:rPr>
              <a:t>Marriott Marquis – Howard University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165FA8-D7DE-3E5B-0179-0256D24F698D}"/>
              </a:ext>
            </a:extLst>
          </p:cNvPr>
          <p:cNvSpPr txBox="1"/>
          <p:nvPr/>
        </p:nvSpPr>
        <p:spPr>
          <a:xfrm>
            <a:off x="413342" y="4452831"/>
            <a:ext cx="2617063" cy="369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 TO BE MISSED!!!</a:t>
            </a:r>
          </a:p>
        </p:txBody>
      </p:sp>
    </p:spTree>
    <p:extLst>
      <p:ext uri="{BB962C8B-B14F-4D97-AF65-F5344CB8AC3E}">
        <p14:creationId xmlns:p14="http://schemas.microsoft.com/office/powerpoint/2010/main" val="5482156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549BB9B-DA89-1BBD-1FE5-FCF5B0FC7395}"/>
              </a:ext>
            </a:extLst>
          </p:cNvPr>
          <p:cNvSpPr/>
          <p:nvPr/>
        </p:nvSpPr>
        <p:spPr>
          <a:xfrm>
            <a:off x="0" y="0"/>
            <a:ext cx="3395853" cy="77724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chemeClr val="tx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85F163A-EC0B-7E31-EDDA-90627BFFF0E8}"/>
              </a:ext>
            </a:extLst>
          </p:cNvPr>
          <p:cNvSpPr/>
          <p:nvPr/>
        </p:nvSpPr>
        <p:spPr>
          <a:xfrm>
            <a:off x="3395853" y="0"/>
            <a:ext cx="3310128" cy="77724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264407E-31C9-869D-EE08-F7BDA033C4BF}"/>
              </a:ext>
            </a:extLst>
          </p:cNvPr>
          <p:cNvSpPr/>
          <p:nvPr/>
        </p:nvSpPr>
        <p:spPr>
          <a:xfrm>
            <a:off x="6727126" y="0"/>
            <a:ext cx="3352419" cy="77724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8" name="Pentagon 7">
            <a:extLst>
              <a:ext uri="{FF2B5EF4-FFF2-40B4-BE49-F238E27FC236}">
                <a16:creationId xmlns:a16="http://schemas.microsoft.com/office/drawing/2014/main" id="{ACEAFCC2-25FD-4A78-689A-907DFC726349}"/>
              </a:ext>
            </a:extLst>
          </p:cNvPr>
          <p:cNvSpPr/>
          <p:nvPr/>
        </p:nvSpPr>
        <p:spPr>
          <a:xfrm rot="5400000">
            <a:off x="4286268" y="-890415"/>
            <a:ext cx="4881716" cy="6662546"/>
          </a:xfrm>
          <a:prstGeom prst="homePlate">
            <a:avLst>
              <a:gd name="adj" fmla="val 31864"/>
            </a:avLst>
          </a:prstGeom>
          <a:solidFill>
            <a:srgbClr val="92D050">
              <a:alpha val="51232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3607E0CF-DDE0-80FF-90A2-66ABD86AFF01}"/>
              </a:ext>
            </a:extLst>
          </p:cNvPr>
          <p:cNvSpPr/>
          <p:nvPr/>
        </p:nvSpPr>
        <p:spPr>
          <a:xfrm>
            <a:off x="138098" y="3637284"/>
            <a:ext cx="3119656" cy="2108800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412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25"/>
              </a:spcBef>
            </a:pPr>
            <a:r>
              <a:rPr lang="en-US" sz="900" b="1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(CHAS) Public Policy for Chemical Health and Safety</a:t>
            </a:r>
          </a:p>
          <a:p>
            <a:pPr algn="ctr">
              <a:spcBef>
                <a:spcPts val="25"/>
              </a:spcBef>
            </a:pPr>
            <a:r>
              <a:rPr lang="en-US" sz="900" i="1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Presider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Michael Koehler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ts val="935"/>
              </a:lnSpc>
              <a:spcBef>
                <a:spcPts val="25"/>
              </a:spcBef>
            </a:pPr>
            <a:endParaRPr lang="en-US" sz="900" spc="-55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0513" indent="-284163">
              <a:lnSpc>
                <a:spcPts val="935"/>
              </a:lnSpc>
              <a:spcBef>
                <a:spcPts val="25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2:00</a:t>
            </a:r>
            <a:r>
              <a:rPr lang="en-US" sz="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4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Developing and implementing the dichloromethane ruling and program at UNC Chapel Hill. </a:t>
            </a:r>
            <a:r>
              <a:rPr lang="en-US" sz="900" b="1" i="1" spc="-4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A. Chung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0513" marR="5080" indent="-277813">
              <a:lnSpc>
                <a:spcPts val="890"/>
              </a:lnSpc>
              <a:spcBef>
                <a:spcPts val="6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2:25	</a:t>
            </a:r>
            <a:r>
              <a:rPr lang="en-US" sz="900" spc="-8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Emerging information: Dermal toxicity hazards of a commonly used etchant. </a:t>
            </a:r>
            <a:r>
              <a:rPr lang="en-US" sz="900" b="1" i="1" spc="-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S. Zinn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0513" marR="50165" indent="-277813">
              <a:lnSpc>
                <a:spcPts val="890"/>
              </a:lnSpc>
              <a:spcBef>
                <a:spcPts val="2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2:50</a:t>
            </a:r>
            <a:r>
              <a:rPr lang="en-US" sz="900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Per- and Polyfluoroalkyl Substances (PFAS) in carpet: Significant disparity in potential in-use and end-of-life exposure risks in the United States. </a:t>
            </a:r>
            <a:r>
              <a:rPr lang="en-US" sz="900" b="1" i="1" spc="-6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 Cheng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0513" marR="172720" indent="-277813">
              <a:lnSpc>
                <a:spcPts val="910"/>
              </a:lnSpc>
              <a:spcBef>
                <a:spcPts val="4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3:15	Mental health effects of PFAS in marginalized communities. </a:t>
            </a:r>
            <a:r>
              <a:rPr lang="en-US" sz="900" b="1" i="1" spc="-6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S. Musovic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0513" indent="-277813">
              <a:lnSpc>
                <a:spcPts val="844"/>
              </a:lnSpc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3:40</a:t>
            </a:r>
            <a:r>
              <a:rPr lang="en-US" sz="900" spc="-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Assessment of carbon monoxide and acute respiratory infection among children under five years of age in Yeka sub-city, Addis Ababa, Ethiopia. </a:t>
            </a:r>
            <a:r>
              <a:rPr lang="en-US" sz="900" b="1" i="1" spc="-6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M. </a:t>
            </a:r>
            <a:r>
              <a:rPr lang="en-US" sz="900" b="1" i="1" spc="-65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Endeshaw</a:t>
            </a:r>
            <a:r>
              <a:rPr lang="en-US" sz="900" b="1" i="1" spc="-6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Getnet</a:t>
            </a:r>
          </a:p>
        </p:txBody>
      </p:sp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F9349151-F521-E05A-43F9-B2A340D656EC}"/>
              </a:ext>
            </a:extLst>
          </p:cNvPr>
          <p:cNvSpPr/>
          <p:nvPr/>
        </p:nvSpPr>
        <p:spPr>
          <a:xfrm>
            <a:off x="3505547" y="980496"/>
            <a:ext cx="3119656" cy="5467448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412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25"/>
              </a:spcBef>
            </a:pPr>
            <a:r>
              <a:rPr lang="en-US" sz="900" b="1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(CANN / MEDI) The Cannabis/Hemp Conundrum: Analytics, Standards, and Regulatory Control</a:t>
            </a:r>
          </a:p>
          <a:p>
            <a:pPr algn="ctr">
              <a:spcBef>
                <a:spcPts val="25"/>
              </a:spcBef>
            </a:pPr>
            <a:r>
              <a:rPr lang="en-US" sz="900" i="1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Presiders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Evan Friedmann, Jerry King</a:t>
            </a:r>
          </a:p>
          <a:p>
            <a:pPr algn="ctr">
              <a:spcBef>
                <a:spcPts val="25"/>
              </a:spcBef>
            </a:pPr>
            <a:endParaRPr lang="en-US" sz="900" b="1" spc="-7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30200">
              <a:lnSpc>
                <a:spcPts val="935"/>
              </a:lnSpc>
              <a:spcBef>
                <a:spcPts val="25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8:00</a:t>
            </a:r>
            <a:r>
              <a:rPr lang="en-US" sz="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4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Introductory</a:t>
            </a:r>
            <a:r>
              <a:rPr lang="en-US" sz="900" spc="-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Remarks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5080" indent="-330200">
              <a:lnSpc>
                <a:spcPts val="890"/>
              </a:lnSpc>
              <a:spcBef>
                <a:spcPts val="6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8:05</a:t>
            </a:r>
            <a:r>
              <a:rPr lang="en-US" sz="900" spc="-4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8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Eliminating lab shopping in the cannabinoid products market: A case study proposal. </a:t>
            </a:r>
            <a:r>
              <a:rPr lang="en-US" sz="900" b="1" i="1" spc="-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 Millard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50165" indent="-330200">
              <a:lnSpc>
                <a:spcPts val="890"/>
              </a:lnSpc>
              <a:spcBef>
                <a:spcPts val="2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8:35</a:t>
            </a:r>
            <a:r>
              <a:rPr lang="en-US" sz="900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NIST releases hemp plant reference material to improve measurements of cannabinoids and toxic elements in the cannabis industry. </a:t>
            </a:r>
            <a:r>
              <a:rPr lang="en-US" sz="900" b="1" i="1" spc="-6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W. Wilson 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172720" indent="-330200">
              <a:lnSpc>
                <a:spcPts val="910"/>
              </a:lnSpc>
              <a:spcBef>
                <a:spcPts val="4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9:05</a:t>
            </a:r>
            <a:r>
              <a:rPr lang="en-US" sz="900" spc="-4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Analysis of unregulated “hemp-derived” cannabis products: Implications in youth access and adverse events. </a:t>
            </a:r>
            <a:r>
              <a:rPr lang="en-US" sz="900" b="1" i="1" spc="-6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MR Peace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30200">
              <a:lnSpc>
                <a:spcPts val="844"/>
              </a:lnSpc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9:35</a:t>
            </a:r>
            <a:r>
              <a:rPr lang="en-US" sz="900" spc="-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Intermission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30200">
              <a:lnSpc>
                <a:spcPts val="844"/>
              </a:lnSpc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9:55	</a:t>
            </a:r>
            <a:r>
              <a:rPr lang="en-US" sz="900" spc="-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 considerations for cannabis clinical research</a:t>
            </a:r>
            <a:r>
              <a:rPr lang="en-US" sz="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900" b="1" i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N. Sarma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8890" indent="-330200">
              <a:lnSpc>
                <a:spcPct val="94200"/>
              </a:lnSpc>
              <a:spcBef>
                <a:spcPts val="3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10:25</a:t>
            </a:r>
            <a:r>
              <a:rPr lang="en-US" sz="900" spc="-4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7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$30 clinical trial: Advocating for minimum safety standards in the emerging cannabinoid marketplace.. </a:t>
            </a:r>
            <a:r>
              <a:rPr lang="en-US" sz="900" b="1" i="1" spc="-7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W. Cruces</a:t>
            </a:r>
          </a:p>
          <a:p>
            <a:pPr marL="342900" marR="8890" indent="-330200">
              <a:lnSpc>
                <a:spcPct val="94200"/>
              </a:lnSpc>
              <a:spcBef>
                <a:spcPts val="3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10:55</a:t>
            </a:r>
            <a:r>
              <a:rPr lang="en-US" sz="900" spc="-1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Review of mycotoxins in cannabis and cannabis products. </a:t>
            </a:r>
            <a:r>
              <a:rPr lang="en-US" sz="900" b="1" i="1" spc="-11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K. Boyar 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30200">
              <a:lnSpc>
                <a:spcPts val="890"/>
              </a:lnSpc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11:25</a:t>
            </a:r>
            <a:r>
              <a:rPr lang="en-US" sz="900" spc="-1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AM </a:t>
            </a:r>
            <a:r>
              <a:rPr lang="en-US" sz="900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Panel Discussion</a:t>
            </a:r>
          </a:p>
          <a:p>
            <a:pPr marL="342900" indent="-330200">
              <a:lnSpc>
                <a:spcPts val="890"/>
              </a:lnSpc>
            </a:pPr>
            <a:endParaRPr lang="en-US" sz="900" spc="-9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30200">
              <a:lnSpc>
                <a:spcPts val="890"/>
              </a:lnSpc>
            </a:pPr>
            <a:r>
              <a:rPr lang="en-US" sz="900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2:00	Opening Remarks</a:t>
            </a:r>
          </a:p>
          <a:p>
            <a:pPr marL="342900" indent="-330200">
              <a:lnSpc>
                <a:spcPts val="890"/>
              </a:lnSpc>
            </a:pPr>
            <a:r>
              <a:rPr lang="en-US" sz="900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2:05	Extended -release cannabinoid nanoparticles for chronic pain, anxiety, addiction, and CNS disorders. </a:t>
            </a:r>
            <a:r>
              <a:rPr lang="en-US" sz="900" b="1" i="1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T. Castor</a:t>
            </a:r>
          </a:p>
          <a:p>
            <a:pPr marL="342900" indent="-330200">
              <a:lnSpc>
                <a:spcPts val="890"/>
              </a:lnSpc>
            </a:pPr>
            <a:r>
              <a:rPr lang="en-US" sz="900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2:30	ASTM International D37 on cannabis: Cannabinoid characterization initiative . </a:t>
            </a:r>
            <a:r>
              <a:rPr lang="en-US" sz="900" b="1" i="1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 Millard</a:t>
            </a:r>
          </a:p>
          <a:p>
            <a:pPr marL="342900" indent="-330200">
              <a:lnSpc>
                <a:spcPts val="890"/>
              </a:lnSpc>
            </a:pPr>
            <a:r>
              <a:rPr lang="en-US" sz="900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2:55 	Unmasking elusive impurities in hem-derived cannabinoids: Strategies for detection and quantification. </a:t>
            </a:r>
            <a:r>
              <a:rPr lang="en-US" sz="900" b="1" i="1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 Pittiglio</a:t>
            </a:r>
          </a:p>
          <a:p>
            <a:pPr marL="342900" indent="-330200">
              <a:lnSpc>
                <a:spcPts val="890"/>
              </a:lnSpc>
            </a:pPr>
            <a:r>
              <a:rPr lang="en-US" sz="900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3:20	Blunt force Pharma: When profits gets higher than purity. </a:t>
            </a:r>
            <a:r>
              <a:rPr lang="en-US" sz="900" b="1" i="1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C. Hudalla</a:t>
            </a:r>
          </a:p>
          <a:p>
            <a:pPr marL="342900" indent="-330200">
              <a:lnSpc>
                <a:spcPts val="890"/>
              </a:lnSpc>
            </a:pPr>
            <a:r>
              <a:rPr lang="en-US" sz="900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3:45	Intermission</a:t>
            </a:r>
          </a:p>
          <a:p>
            <a:pPr marL="342900" indent="-330200">
              <a:lnSpc>
                <a:spcPts val="890"/>
              </a:lnSpc>
            </a:pPr>
            <a:r>
              <a:rPr lang="en-US" sz="900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4:00	Evaluation of cannabinoid kinetics in exhaled breath condensate after observed cannabis use. </a:t>
            </a:r>
            <a:r>
              <a:rPr lang="en-US" sz="900" b="1" i="1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N. Bryant</a:t>
            </a:r>
          </a:p>
          <a:p>
            <a:pPr marL="342900" indent="-330200">
              <a:lnSpc>
                <a:spcPts val="890"/>
              </a:lnSpc>
            </a:pPr>
            <a:r>
              <a:rPr lang="en-US" sz="900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4:25	Withdrawn</a:t>
            </a:r>
          </a:p>
          <a:p>
            <a:pPr marL="342900" indent="-330200">
              <a:lnSpc>
                <a:spcPts val="890"/>
              </a:lnSpc>
            </a:pPr>
            <a:r>
              <a:rPr lang="en-US" sz="900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4:50	Withdrawn</a:t>
            </a:r>
          </a:p>
          <a:p>
            <a:pPr marL="342900" indent="-330200">
              <a:lnSpc>
                <a:spcPts val="890"/>
              </a:lnSpc>
            </a:pPr>
            <a:r>
              <a:rPr lang="en-US" sz="900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5:15	From lab to legislation: Closing cannabis research gaps to drive change. </a:t>
            </a:r>
            <a:r>
              <a:rPr lang="en-US" sz="900" b="1" i="1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D. Vaillencourt</a:t>
            </a:r>
            <a:endParaRPr lang="en-US" sz="900" spc="-9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30200">
              <a:lnSpc>
                <a:spcPts val="890"/>
              </a:lnSpc>
            </a:pPr>
            <a:r>
              <a:rPr lang="en-US" sz="900" spc="-9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5:40	PM Panel Discussion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ounded Rectangle 8">
            <a:extLst>
              <a:ext uri="{FF2B5EF4-FFF2-40B4-BE49-F238E27FC236}">
                <a16:creationId xmlns:a16="http://schemas.microsoft.com/office/drawing/2014/main" id="{CA5AD828-B29E-2AE7-FBB5-93FB501A75E4}"/>
              </a:ext>
            </a:extLst>
          </p:cNvPr>
          <p:cNvSpPr/>
          <p:nvPr/>
        </p:nvSpPr>
        <p:spPr>
          <a:xfrm>
            <a:off x="138098" y="648732"/>
            <a:ext cx="3119655" cy="2926076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25"/>
              </a:spcBef>
            </a:pPr>
            <a:r>
              <a:rPr lang="en-US" sz="900" b="1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(CHAS) General Papers  in Chemical Health and Safety</a:t>
            </a:r>
            <a:br>
              <a:rPr lang="en-US" sz="900" b="1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900" i="1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Presider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Kalyani </a:t>
            </a:r>
            <a:r>
              <a:rPr lang="en-US" sz="900" spc="-7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Martinelango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ts val="935"/>
              </a:lnSpc>
              <a:spcBef>
                <a:spcPts val="25"/>
              </a:spcBef>
            </a:pPr>
            <a:endParaRPr lang="en-US" sz="900" spc="-55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30200">
              <a:lnSpc>
                <a:spcPts val="935"/>
              </a:lnSpc>
              <a:spcBef>
                <a:spcPts val="25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8:00</a:t>
            </a:r>
            <a:r>
              <a:rPr lang="en-US" sz="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4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Introductory</a:t>
            </a:r>
            <a:r>
              <a:rPr lang="en-US" sz="900" spc="-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remarks.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5080" indent="-330200">
              <a:lnSpc>
                <a:spcPts val="890"/>
              </a:lnSpc>
              <a:spcBef>
                <a:spcPts val="6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8:05</a:t>
            </a:r>
            <a:r>
              <a:rPr lang="en-US" sz="900" spc="-4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8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It’s just community college right? Ways to implement lab safety/safety culture in the 2-year institution and why it is important. </a:t>
            </a:r>
            <a:r>
              <a:rPr lang="en-US" sz="900" b="1" i="1" spc="-8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D. Henry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50165" indent="-330200">
              <a:lnSpc>
                <a:spcPts val="890"/>
              </a:lnSpc>
              <a:spcBef>
                <a:spcPts val="2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8:30</a:t>
            </a:r>
            <a:r>
              <a:rPr lang="en-US" sz="900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BI-RAMP: Integrating environmental and societal impacts into RAMP </a:t>
            </a:r>
            <a:r>
              <a:rPr lang="en-US" sz="900" b="1" i="1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H. Weizman</a:t>
            </a:r>
            <a:endParaRPr lang="en-US" sz="900" b="1" i="1" spc="-65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50165" indent="-330200">
              <a:lnSpc>
                <a:spcPts val="890"/>
              </a:lnSpc>
              <a:spcBef>
                <a:spcPts val="2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8:55</a:t>
            </a:r>
            <a:r>
              <a:rPr lang="en-US" sz="900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does organizational risk tolerance intersect with personal risk tolerance and informed consent? </a:t>
            </a:r>
            <a:r>
              <a:rPr lang="en-US" sz="900" b="1" i="1" spc="-6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S. Wiediger</a:t>
            </a:r>
          </a:p>
          <a:p>
            <a:pPr marL="342900" marR="50165" indent="-330200">
              <a:lnSpc>
                <a:spcPts val="890"/>
              </a:lnSpc>
              <a:spcBef>
                <a:spcPts val="2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9:20</a:t>
            </a:r>
            <a:r>
              <a:rPr lang="en-US" sz="900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Withdrawn</a:t>
            </a:r>
            <a:endParaRPr lang="en-US" sz="900" b="1" i="1" spc="-7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50165" indent="-330200">
              <a:lnSpc>
                <a:spcPts val="890"/>
              </a:lnSpc>
              <a:spcBef>
                <a:spcPts val="2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9:45</a:t>
            </a:r>
            <a:r>
              <a:rPr lang="en-US" sz="900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Intermission</a:t>
            </a:r>
          </a:p>
          <a:p>
            <a:pPr marL="342900" marR="50165" indent="-330200">
              <a:lnSpc>
                <a:spcPts val="890"/>
              </a:lnSpc>
              <a:spcBef>
                <a:spcPts val="20"/>
              </a:spcBef>
            </a:pP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10:00	Withdrawn</a:t>
            </a:r>
          </a:p>
          <a:p>
            <a:pPr marL="342900" marR="50165" indent="-330200">
              <a:lnSpc>
                <a:spcPts val="890"/>
              </a:lnSpc>
              <a:spcBef>
                <a:spcPts val="20"/>
              </a:spcBef>
            </a:pPr>
            <a:r>
              <a:rPr lang="en-US" sz="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10:25	From lab bench to loading dock: Bridging chemical safety and hazmat Transport compliance. </a:t>
            </a:r>
            <a:r>
              <a:rPr lang="en-US" sz="900" i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 Buckley</a:t>
            </a:r>
          </a:p>
          <a:p>
            <a:pPr marL="342900" marR="50165" indent="-330200">
              <a:lnSpc>
                <a:spcPts val="890"/>
              </a:lnSpc>
              <a:spcBef>
                <a:spcPts val="20"/>
              </a:spcBef>
            </a:pPr>
            <a:r>
              <a:rPr lang="en-US" sz="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10:50	Occupational exposure hazards for industrial painters. </a:t>
            </a:r>
            <a:r>
              <a:rPr lang="en-US" sz="900" b="1" i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M. Bourgeois</a:t>
            </a:r>
          </a:p>
          <a:p>
            <a:pPr marL="342900" marR="50165" indent="-330200">
              <a:lnSpc>
                <a:spcPts val="890"/>
              </a:lnSpc>
              <a:spcBef>
                <a:spcPts val="20"/>
              </a:spcBef>
            </a:pPr>
            <a:r>
              <a:rPr lang="en-US" sz="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11:15	How University of Campinas is handing the use of controlled chemicals and chemical wastes. </a:t>
            </a:r>
            <a:r>
              <a:rPr lang="en-US" sz="900" b="1" i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R. </a:t>
            </a:r>
            <a:r>
              <a:rPr lang="en-US" sz="900" b="1" i="1" spc="-1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Micaroni</a:t>
            </a:r>
            <a:r>
              <a:rPr lang="en-US" sz="900" b="1" i="1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 Almeida, L. </a:t>
            </a:r>
            <a:r>
              <a:rPr lang="en-US" sz="900" b="1" i="1" spc="-1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Capeleto</a:t>
            </a:r>
            <a:endParaRPr lang="en-US" sz="900" spc="-1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ounded Rectangle 10">
            <a:extLst>
              <a:ext uri="{FF2B5EF4-FFF2-40B4-BE49-F238E27FC236}">
                <a16:creationId xmlns:a16="http://schemas.microsoft.com/office/drawing/2014/main" id="{1747B976-9841-5335-4A85-E900D2616320}"/>
              </a:ext>
            </a:extLst>
          </p:cNvPr>
          <p:cNvSpPr/>
          <p:nvPr/>
        </p:nvSpPr>
        <p:spPr>
          <a:xfrm>
            <a:off x="6815675" y="732782"/>
            <a:ext cx="3119656" cy="2985045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444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25"/>
              </a:spcBef>
            </a:pPr>
            <a:r>
              <a:rPr lang="en-US" sz="1000" b="1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(CHAS/CCS/CHAL/WCC) Aspects of Navigating Reproductive Health in a Laboratory Environment</a:t>
            </a:r>
          </a:p>
          <a:p>
            <a:pPr algn="ctr">
              <a:spcBef>
                <a:spcPts val="25"/>
              </a:spcBef>
            </a:pPr>
            <a:r>
              <a:rPr lang="en-US" sz="1000" i="1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Presiders: Kelley </a:t>
            </a:r>
            <a:r>
              <a:rPr lang="en-US" sz="1000" i="1" spc="-7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Caflin</a:t>
            </a:r>
            <a:r>
              <a:rPr lang="en-US" sz="1000" i="1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Samuella Sigmann</a:t>
            </a:r>
          </a:p>
          <a:p>
            <a:pPr algn="ctr">
              <a:spcBef>
                <a:spcPts val="25"/>
              </a:spcBef>
            </a:pPr>
            <a:endParaRPr lang="en-US" sz="900" b="1" spc="-7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25"/>
              </a:spcBef>
            </a:pP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30200">
              <a:lnSpc>
                <a:spcPts val="935"/>
              </a:lnSpc>
              <a:spcBef>
                <a:spcPts val="25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8:00</a:t>
            </a:r>
            <a:r>
              <a:rPr lang="en-US" sz="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4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Introductory</a:t>
            </a:r>
            <a:r>
              <a:rPr lang="en-US" sz="900" spc="-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Remarks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5080" indent="-330200">
              <a:lnSpc>
                <a:spcPts val="890"/>
              </a:lnSpc>
              <a:spcBef>
                <a:spcPts val="6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8:05</a:t>
            </a:r>
            <a:r>
              <a:rPr lang="en-US" sz="900" spc="-4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8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Protecting reproductive health in laboratories. </a:t>
            </a:r>
            <a:r>
              <a:rPr lang="en-US" sz="900" b="1" i="1" spc="-8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R. Heald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50165" indent="-330200">
              <a:lnSpc>
                <a:spcPts val="890"/>
              </a:lnSpc>
              <a:spcBef>
                <a:spcPts val="2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8:30</a:t>
            </a:r>
            <a:r>
              <a:rPr lang="en-US" sz="900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Managing a reproductive safety program at a university. </a:t>
            </a:r>
            <a:r>
              <a:rPr lang="en-US" sz="900" b="1" i="1" spc="-6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R. Izzo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172720" indent="-330200">
              <a:lnSpc>
                <a:spcPts val="910"/>
              </a:lnSpc>
              <a:spcBef>
                <a:spcPts val="4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8:55</a:t>
            </a:r>
            <a:r>
              <a:rPr lang="en-US" sz="900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Overview of reproductive health programs at UNC-CH and NC State. </a:t>
            </a:r>
            <a:r>
              <a:rPr lang="en-US" sz="900" b="1" i="1" spc="-6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A. Chung, MB Koza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marR="172720" indent="-330200">
              <a:lnSpc>
                <a:spcPts val="910"/>
              </a:lnSpc>
              <a:spcBef>
                <a:spcPts val="4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9:20</a:t>
            </a:r>
            <a:r>
              <a:rPr lang="en-US" sz="900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safety inspections to generating resources for reducing reproductive hazards in research labs. </a:t>
            </a:r>
            <a:r>
              <a:rPr lang="en-US" sz="900" b="1" i="1" spc="-6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T. Chandra</a:t>
            </a:r>
          </a:p>
          <a:p>
            <a:pPr marL="342900" marR="172720" indent="-330200">
              <a:lnSpc>
                <a:spcPts val="910"/>
              </a:lnSpc>
              <a:spcBef>
                <a:spcPts val="40"/>
              </a:spcBef>
            </a:pPr>
            <a:r>
              <a:rPr lang="en-US" sz="900" spc="-6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9:45	Intermission</a:t>
            </a:r>
          </a:p>
          <a:p>
            <a:pPr marL="342900" marR="172720" indent="-330200">
              <a:lnSpc>
                <a:spcPts val="910"/>
              </a:lnSpc>
              <a:spcBef>
                <a:spcPts val="4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10:00</a:t>
            </a:r>
            <a:r>
              <a:rPr lang="en-US" sz="900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Toxicity of laboratory chemicals to the reproductive system. </a:t>
            </a:r>
            <a:r>
              <a:rPr lang="en-US" sz="900" b="1" i="1" spc="-6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J. Galvin</a:t>
            </a:r>
          </a:p>
          <a:p>
            <a:pPr marL="342900" marR="172720" indent="-330200">
              <a:lnSpc>
                <a:spcPts val="910"/>
              </a:lnSpc>
              <a:spcBef>
                <a:spcPts val="4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10:25</a:t>
            </a:r>
            <a:r>
              <a:rPr lang="en-US" sz="900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Safeguarding reproductive health in the laboratory. </a:t>
            </a:r>
            <a:r>
              <a:rPr lang="en-US" sz="900" b="1" i="1" spc="-6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K. Callin, S. Sigmann</a:t>
            </a:r>
          </a:p>
          <a:p>
            <a:pPr marL="342900" marR="172720" indent="-330200">
              <a:lnSpc>
                <a:spcPts val="910"/>
              </a:lnSpc>
              <a:spcBef>
                <a:spcPts val="4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10:50</a:t>
            </a:r>
            <a:r>
              <a:rPr lang="en-US" sz="900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Pregnant at a PUI. </a:t>
            </a:r>
            <a:r>
              <a:rPr lang="en-US" sz="900" b="1" i="1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K. </a:t>
            </a:r>
            <a:r>
              <a:rPr lang="en-US" sz="900" b="1" i="1" spc="-7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Denglinger</a:t>
            </a:r>
            <a:endParaRPr lang="en-US" sz="900" spc="-7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F3A3158-7C9E-17F5-9A5A-E5A3DE907AEA}"/>
              </a:ext>
            </a:extLst>
          </p:cNvPr>
          <p:cNvSpPr txBox="1"/>
          <p:nvPr/>
        </p:nvSpPr>
        <p:spPr>
          <a:xfrm>
            <a:off x="6901678" y="4494549"/>
            <a:ext cx="2933432" cy="9229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WEDNESDAY – August 20</a:t>
            </a:r>
          </a:p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GLOBAL </a:t>
            </a:r>
          </a:p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VIRTUAL SYMPOSIUM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4C9A20-B49F-CA34-8F65-2BDA40194E48}"/>
              </a:ext>
            </a:extLst>
          </p:cNvPr>
          <p:cNvSpPr txBox="1"/>
          <p:nvPr/>
        </p:nvSpPr>
        <p:spPr>
          <a:xfrm>
            <a:off x="3813984" y="113080"/>
            <a:ext cx="2535887" cy="369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TUESDAY – August 19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E3AAF4A-8DC9-8683-EF8F-CD446C87BE6A}"/>
              </a:ext>
            </a:extLst>
          </p:cNvPr>
          <p:cNvSpPr txBox="1"/>
          <p:nvPr/>
        </p:nvSpPr>
        <p:spPr>
          <a:xfrm>
            <a:off x="7143153" y="99863"/>
            <a:ext cx="2535887" cy="369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TUESDAY – August 19</a:t>
            </a:r>
          </a:p>
        </p:txBody>
      </p:sp>
      <p:pic>
        <p:nvPicPr>
          <p:cNvPr id="28" name="object 16">
            <a:extLst>
              <a:ext uri="{FF2B5EF4-FFF2-40B4-BE49-F238E27FC236}">
                <a16:creationId xmlns:a16="http://schemas.microsoft.com/office/drawing/2014/main" id="{1FF90331-93ED-A0F9-2C73-F75E7D9788D8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14096" y="7245464"/>
            <a:ext cx="1342585" cy="459015"/>
          </a:xfrm>
          <a:prstGeom prst="rect">
            <a:avLst/>
          </a:prstGeom>
        </p:spPr>
      </p:pic>
      <p:sp>
        <p:nvSpPr>
          <p:cNvPr id="31" name="TextBox 30">
            <a:extLst>
              <a:ext uri="{FF2B5EF4-FFF2-40B4-BE49-F238E27FC236}">
                <a16:creationId xmlns:a16="http://schemas.microsoft.com/office/drawing/2014/main" id="{4A794051-243F-FF8C-C51F-D4312A5766E7}"/>
              </a:ext>
            </a:extLst>
          </p:cNvPr>
          <p:cNvSpPr txBox="1"/>
          <p:nvPr/>
        </p:nvSpPr>
        <p:spPr>
          <a:xfrm>
            <a:off x="14607698" y="5691819"/>
            <a:ext cx="10711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cann-acs.org</a:t>
            </a:r>
            <a:endParaRPr lang="en-US" sz="1200" dirty="0">
              <a:solidFill>
                <a:srgbClr val="FFFF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 descr="CANN">
            <a:extLst>
              <a:ext uri="{FF2B5EF4-FFF2-40B4-BE49-F238E27FC236}">
                <a16:creationId xmlns:a16="http://schemas.microsoft.com/office/drawing/2014/main" id="{E8BE6997-238A-95F8-80C3-754704CD44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1016" y="6447944"/>
            <a:ext cx="2142092" cy="1173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6AC53386-0257-ED66-AD8C-BDFFFA6B8AE2}"/>
              </a:ext>
            </a:extLst>
          </p:cNvPr>
          <p:cNvSpPr/>
          <p:nvPr/>
        </p:nvSpPr>
        <p:spPr>
          <a:xfrm>
            <a:off x="120500" y="5830318"/>
            <a:ext cx="3119656" cy="1290194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412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25"/>
              </a:spcBef>
            </a:pPr>
            <a:r>
              <a:rPr lang="en-US" sz="900" b="1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(CHAS) Preparing Labs for Extreme Natural Events (Fire, Flood, Storms, Mud Flows, Earthquakes</a:t>
            </a:r>
          </a:p>
          <a:p>
            <a:pPr algn="ctr">
              <a:spcBef>
                <a:spcPts val="25"/>
              </a:spcBef>
            </a:pPr>
            <a:r>
              <a:rPr lang="en-US" sz="900" i="1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Presider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Mary Beth Koza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ts val="935"/>
              </a:lnSpc>
              <a:spcBef>
                <a:spcPts val="25"/>
              </a:spcBef>
            </a:pPr>
            <a:endParaRPr lang="en-US" sz="900" spc="-55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0513" indent="-284163">
              <a:lnSpc>
                <a:spcPts val="935"/>
              </a:lnSpc>
              <a:spcBef>
                <a:spcPts val="25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4:20</a:t>
            </a:r>
            <a:r>
              <a:rPr lang="en-US" sz="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4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Learning from the Past – What worked and what didn’t Lessons Learned from Kat-Rita and others. </a:t>
            </a:r>
            <a:r>
              <a:rPr lang="en-US" sz="900" b="1" i="1" spc="-4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F. Wood-Black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0513" marR="5080" indent="-277813">
              <a:lnSpc>
                <a:spcPts val="890"/>
              </a:lnSpc>
              <a:spcBef>
                <a:spcPts val="6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4:45	</a:t>
            </a:r>
            <a:r>
              <a:rPr lang="en-US" sz="900" spc="-8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Enhancing disaster resilience in Chemical Research Laboratories: Strategies for risk management and response. </a:t>
            </a:r>
            <a:r>
              <a:rPr lang="en-US" sz="900" b="1" i="1" spc="-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Y. Liu, F Man Fung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BE70835A-3600-831B-A915-1028652EB912}"/>
              </a:ext>
            </a:extLst>
          </p:cNvPr>
          <p:cNvSpPr txBox="1"/>
          <p:nvPr/>
        </p:nvSpPr>
        <p:spPr>
          <a:xfrm>
            <a:off x="617202" y="363578"/>
            <a:ext cx="25535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Marriott Marquis – Howard University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F19C34B-549E-BAA6-C2A2-0D0BFC2D2538}"/>
              </a:ext>
            </a:extLst>
          </p:cNvPr>
          <p:cNvSpPr txBox="1"/>
          <p:nvPr/>
        </p:nvSpPr>
        <p:spPr>
          <a:xfrm>
            <a:off x="3934430" y="389287"/>
            <a:ext cx="25535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Marriott Marquis – Howard University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40C5D4B-1745-7BB0-ABB0-CC4E5EAC83F2}"/>
              </a:ext>
            </a:extLst>
          </p:cNvPr>
          <p:cNvSpPr txBox="1"/>
          <p:nvPr/>
        </p:nvSpPr>
        <p:spPr>
          <a:xfrm>
            <a:off x="7241130" y="363578"/>
            <a:ext cx="255354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dirty="0"/>
              <a:t>Marriott Marquis – University of DC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ABA58E5-5E4B-8B20-876B-8EC271897020}"/>
              </a:ext>
            </a:extLst>
          </p:cNvPr>
          <p:cNvSpPr txBox="1"/>
          <p:nvPr/>
        </p:nvSpPr>
        <p:spPr>
          <a:xfrm>
            <a:off x="531230" y="63688"/>
            <a:ext cx="2458943" cy="36920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MONDAY – August 18</a:t>
            </a:r>
          </a:p>
        </p:txBody>
      </p:sp>
      <p:sp>
        <p:nvSpPr>
          <p:cNvPr id="20" name="Rounded Rectangle 19">
            <a:extLst>
              <a:ext uri="{FF2B5EF4-FFF2-40B4-BE49-F238E27FC236}">
                <a16:creationId xmlns:a16="http://schemas.microsoft.com/office/drawing/2014/main" id="{0FE65EF1-7775-C2D7-86ED-C7632475624B}"/>
              </a:ext>
            </a:extLst>
          </p:cNvPr>
          <p:cNvSpPr/>
          <p:nvPr/>
        </p:nvSpPr>
        <p:spPr>
          <a:xfrm>
            <a:off x="6843507" y="5421015"/>
            <a:ext cx="3119656" cy="2108800"/>
          </a:xfrm>
          <a:prstGeom prst="round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 w="412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25"/>
              </a:spcBef>
            </a:pPr>
            <a:r>
              <a:rPr lang="en-US" sz="900" b="1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(CHAS) Integrating Comprehensive Laboratory Safety Education into Global Chemistry Curricula</a:t>
            </a:r>
          </a:p>
          <a:p>
            <a:pPr algn="ctr">
              <a:spcBef>
                <a:spcPts val="25"/>
              </a:spcBef>
            </a:pPr>
            <a:r>
              <a:rPr lang="en-US" sz="900" i="1" spc="-7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Presider</a:t>
            </a:r>
            <a:r>
              <a:rPr lang="en-US" sz="900" spc="-7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:s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Krishna Chaturvedi, Neha Jha, Marta </a:t>
            </a:r>
            <a:r>
              <a:rPr lang="en-US" sz="900" spc="-7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Gmurczk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2700">
              <a:lnSpc>
                <a:spcPts val="935"/>
              </a:lnSpc>
              <a:spcBef>
                <a:spcPts val="25"/>
              </a:spcBef>
            </a:pPr>
            <a:endParaRPr lang="en-US" sz="900" spc="-55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0513" indent="-284163">
              <a:lnSpc>
                <a:spcPts val="935"/>
              </a:lnSpc>
              <a:spcBef>
                <a:spcPts val="25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8:00</a:t>
            </a:r>
            <a:r>
              <a:rPr lang="en-US" sz="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4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Introductory Remarks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0513" marR="5080" indent="-277813">
              <a:lnSpc>
                <a:spcPts val="890"/>
              </a:lnSpc>
              <a:spcBef>
                <a:spcPts val="6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8:10	</a:t>
            </a:r>
            <a:r>
              <a:rPr lang="en-US" sz="900" spc="-8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Introducing the Laboratory Safety for Chemistry Students </a:t>
            </a:r>
            <a:r>
              <a:rPr lang="en-US" sz="900" spc="-85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eTextbook</a:t>
            </a:r>
            <a:r>
              <a:rPr lang="en-US" sz="900" spc="-8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900" b="1" i="1" spc="-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R. Hill, W. Tallmadge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0513" marR="50165" indent="-277813">
              <a:lnSpc>
                <a:spcPts val="890"/>
              </a:lnSpc>
              <a:spcBef>
                <a:spcPts val="2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8:55</a:t>
            </a:r>
            <a:r>
              <a:rPr lang="en-US" sz="900" spc="-2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	</a:t>
            </a:r>
            <a:r>
              <a:rPr lang="en-US" sz="900" spc="-7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Bridging the Gap: Industrial Researcher Perspectives on Safety in Science. </a:t>
            </a:r>
            <a:r>
              <a:rPr lang="en-US" sz="900" b="1" i="1" spc="-6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K. </a:t>
            </a:r>
            <a:r>
              <a:rPr lang="en-US" sz="900" b="1" i="1" spc="-65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Martinelango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0513" marR="172720" indent="-277813">
              <a:lnSpc>
                <a:spcPts val="910"/>
              </a:lnSpc>
              <a:spcBef>
                <a:spcPts val="4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9:40	Intermission</a:t>
            </a:r>
          </a:p>
          <a:p>
            <a:pPr marL="290513" marR="172720" indent="-277813">
              <a:lnSpc>
                <a:spcPts val="910"/>
              </a:lnSpc>
              <a:spcBef>
                <a:spcPts val="40"/>
              </a:spcBef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9:45	Enhancing Laboratory Safety Education: Dialogue with Educators in India. </a:t>
            </a:r>
            <a:r>
              <a:rPr lang="en-US" sz="900" b="1" i="1" spc="-6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M. Milton</a:t>
            </a:r>
            <a:endParaRPr lang="en-US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90513" indent="-277813">
              <a:lnSpc>
                <a:spcPts val="844"/>
              </a:lnSpc>
            </a:pPr>
            <a:r>
              <a:rPr lang="en-US" sz="900" spc="-55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11:15</a:t>
            </a:r>
            <a:r>
              <a:rPr lang="en-US" sz="900" spc="-5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900" spc="-1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Closing Remarks</a:t>
            </a:r>
            <a:endParaRPr lang="en-US" sz="900" b="1" i="1" spc="-65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object 16">
            <a:extLst>
              <a:ext uri="{FF2B5EF4-FFF2-40B4-BE49-F238E27FC236}">
                <a16:creationId xmlns:a16="http://schemas.microsoft.com/office/drawing/2014/main" id="{F76E0AF1-2E2D-8467-3D56-A1960E07692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546694" y="3887059"/>
            <a:ext cx="1342585" cy="459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9843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13622</TotalTime>
  <Words>1324</Words>
  <Application>Microsoft Macintosh PowerPoint</Application>
  <PresentationFormat>Custom</PresentationFormat>
  <Paragraphs>140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Incarvito, Christopher</dc:creator>
  <cp:lastModifiedBy>Robin M. Izzo</cp:lastModifiedBy>
  <cp:revision>31</cp:revision>
  <cp:lastPrinted>2025-03-21T20:27:11Z</cp:lastPrinted>
  <dcterms:created xsi:type="dcterms:W3CDTF">2023-03-06T16:17:55Z</dcterms:created>
  <dcterms:modified xsi:type="dcterms:W3CDTF">2025-08-12T22:09:53Z</dcterms:modified>
</cp:coreProperties>
</file>